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</p:sldIdLst>
  <p:sldSz cx="18288000" cy="10287000"/>
  <p:notesSz cx="6858000" cy="9144000"/>
  <p:embeddedFontLst>
    <p:embeddedFont>
      <p:font typeface="Akzidenz-Grotesk Bold" panose="020B0604020202020204" charset="-18"/>
      <p:regular r:id="rId21"/>
    </p:embeddedFont>
    <p:embeddedFont>
      <p:font typeface="Akzidenz-Grotesk Heavy" panose="020B0604020202020204" charset="-18"/>
      <p:regular r:id="rId22"/>
    </p:embeddedFont>
    <p:embeddedFont>
      <p:font typeface="Inter Bold" panose="020B0604020202020204" charset="0"/>
      <p:regular r:id="rId23"/>
    </p:embeddedFont>
    <p:embeddedFont>
      <p:font typeface="Inter Semi-Bold" panose="020B0604020202020204" charset="0"/>
      <p:regular r:id="rId24"/>
    </p:embeddedFont>
    <p:embeddedFont>
      <p:font typeface="Inter Ultra-Bold" panose="020B0604020202020204" charset="0"/>
      <p:regular r:id="rId25"/>
    </p:embeddedFont>
    <p:embeddedFont>
      <p:font typeface="Montaser Arabic Heavy" panose="020B0604020202020204" charset="-78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Közepesen sötét stílus 4 – 1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74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8.svg"/><Relationship Id="rId7" Type="http://schemas.openxmlformats.org/officeDocument/2006/relationships/image" Target="../media/image6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6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5.svg"/><Relationship Id="rId7" Type="http://schemas.openxmlformats.org/officeDocument/2006/relationships/image" Target="../media/image6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8.svg"/><Relationship Id="rId10" Type="http://schemas.openxmlformats.org/officeDocument/2006/relationships/image" Target="../media/image70.png"/><Relationship Id="rId4" Type="http://schemas.openxmlformats.org/officeDocument/2006/relationships/image" Target="../media/image17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.svg"/><Relationship Id="rId7" Type="http://schemas.openxmlformats.org/officeDocument/2006/relationships/image" Target="../media/image6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4.png"/><Relationship Id="rId5" Type="http://schemas.openxmlformats.org/officeDocument/2006/relationships/image" Target="../media/image18.svg"/><Relationship Id="rId10" Type="http://schemas.openxmlformats.org/officeDocument/2006/relationships/image" Target="../media/image73.png"/><Relationship Id="rId4" Type="http://schemas.openxmlformats.org/officeDocument/2006/relationships/image" Target="../media/image17.png"/><Relationship Id="rId9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.svg"/><Relationship Id="rId7" Type="http://schemas.openxmlformats.org/officeDocument/2006/relationships/image" Target="../media/image6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.svg"/><Relationship Id="rId7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8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.svg"/><Relationship Id="rId7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5" Type="http://schemas.openxmlformats.org/officeDocument/2006/relationships/image" Target="../media/image29.svg"/><Relationship Id="rId10" Type="http://schemas.openxmlformats.org/officeDocument/2006/relationships/image" Target="../media/image85.png"/><Relationship Id="rId4" Type="http://schemas.openxmlformats.org/officeDocument/2006/relationships/image" Target="../media/image28.png"/><Relationship Id="rId9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svg"/><Relationship Id="rId7" Type="http://schemas.openxmlformats.org/officeDocument/2006/relationships/image" Target="../media/image8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9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2.svg"/><Relationship Id="rId7" Type="http://schemas.openxmlformats.org/officeDocument/2006/relationships/image" Target="../media/image29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3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2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20.svg"/><Relationship Id="rId4" Type="http://schemas.openxmlformats.org/officeDocument/2006/relationships/image" Target="../media/image16.jpe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3.sv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8.svg"/><Relationship Id="rId7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27.svg"/><Relationship Id="rId4" Type="http://schemas.openxmlformats.org/officeDocument/2006/relationships/image" Target="../media/image32.jpe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17.png"/><Relationship Id="rId7" Type="http://schemas.openxmlformats.org/officeDocument/2006/relationships/image" Target="../media/image38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10" Type="http://schemas.openxmlformats.org/officeDocument/2006/relationships/image" Target="../media/image41.svg"/><Relationship Id="rId4" Type="http://schemas.openxmlformats.org/officeDocument/2006/relationships/image" Target="../media/image18.sv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18.svg"/><Relationship Id="rId7" Type="http://schemas.openxmlformats.org/officeDocument/2006/relationships/image" Target="../media/image51.jpeg"/><Relationship Id="rId12" Type="http://schemas.openxmlformats.org/officeDocument/2006/relationships/image" Target="../media/image5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11" Type="http://schemas.openxmlformats.org/officeDocument/2006/relationships/image" Target="../media/image55.png"/><Relationship Id="rId5" Type="http://schemas.openxmlformats.org/officeDocument/2006/relationships/image" Target="../media/image9.svg"/><Relationship Id="rId10" Type="http://schemas.openxmlformats.org/officeDocument/2006/relationships/image" Target="../media/image54.jpeg"/><Relationship Id="rId4" Type="http://schemas.openxmlformats.org/officeDocument/2006/relationships/image" Target="../media/image8.png"/><Relationship Id="rId9" Type="http://schemas.openxmlformats.org/officeDocument/2006/relationships/image" Target="../media/image5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18.svg"/><Relationship Id="rId7" Type="http://schemas.openxmlformats.org/officeDocument/2006/relationships/image" Target="../media/image5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9.svg"/><Relationship Id="rId10" Type="http://schemas.openxmlformats.org/officeDocument/2006/relationships/image" Target="../media/image61.svg"/><Relationship Id="rId4" Type="http://schemas.openxmlformats.org/officeDocument/2006/relationships/image" Target="../media/image8.png"/><Relationship Id="rId9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7989" y="1952084"/>
            <a:ext cx="7629801" cy="6178855"/>
            <a:chOff x="0" y="0"/>
            <a:chExt cx="684485" cy="554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4485" cy="554318"/>
            </a:xfrm>
            <a:custGeom>
              <a:avLst/>
              <a:gdLst/>
              <a:ahLst/>
              <a:cxnLst/>
              <a:rect l="l" t="t" r="r" b="b"/>
              <a:pathLst>
                <a:path w="684485" h="554318">
                  <a:moveTo>
                    <a:pt x="481285" y="0"/>
                  </a:moveTo>
                  <a:cubicBezTo>
                    <a:pt x="593515" y="0"/>
                    <a:pt x="684485" y="124081"/>
                    <a:pt x="684485" y="277159"/>
                  </a:cubicBezTo>
                  <a:cubicBezTo>
                    <a:pt x="684485" y="430237"/>
                    <a:pt x="593515" y="554318"/>
                    <a:pt x="481285" y="554318"/>
                  </a:cubicBezTo>
                  <a:lnTo>
                    <a:pt x="203200" y="554318"/>
                  </a:lnTo>
                  <a:cubicBezTo>
                    <a:pt x="90970" y="554318"/>
                    <a:pt x="0" y="430237"/>
                    <a:pt x="0" y="277159"/>
                  </a:cubicBezTo>
                  <a:cubicBezTo>
                    <a:pt x="0" y="124081"/>
                    <a:pt x="90970" y="0"/>
                    <a:pt x="203200" y="0"/>
                  </a:cubicBezTo>
                  <a:lnTo>
                    <a:pt x="481285" y="0"/>
                  </a:lnTo>
                </a:path>
              </a:pathLst>
            </a:custGeom>
            <a:blipFill>
              <a:blip r:embed="rId2"/>
              <a:stretch>
                <a:fillRect t="-32321" b="-3232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630102" y="2900913"/>
            <a:ext cx="8412156" cy="4994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20"/>
              </a:lnSpc>
            </a:pPr>
            <a:r>
              <a:rPr lang="en-US" sz="7666" b="1" dirty="0">
                <a:solidFill>
                  <a:srgbClr val="0A4619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AUTONÓM IDŐJÁRÁSMÉRŐ ÁLLOMÁS KÉSZÍTÉSE</a:t>
            </a:r>
          </a:p>
          <a:p>
            <a:pPr algn="l">
              <a:lnSpc>
                <a:spcPts val="7820"/>
              </a:lnSpc>
            </a:pPr>
            <a:endParaRPr lang="en-US" sz="7666" b="1" dirty="0">
              <a:solidFill>
                <a:srgbClr val="0A4619"/>
              </a:solidFill>
              <a:latin typeface="Montaser Arabic Heavy"/>
              <a:ea typeface="Montaser Arabic Heavy"/>
              <a:cs typeface="Montaser Arabic Heavy"/>
              <a:sym typeface="Montaser Arabic Heavy"/>
            </a:endParaRPr>
          </a:p>
        </p:txBody>
      </p:sp>
      <p:sp>
        <p:nvSpPr>
          <p:cNvPr id="5" name="Freeform 5"/>
          <p:cNvSpPr/>
          <p:nvPr/>
        </p:nvSpPr>
        <p:spPr>
          <a:xfrm rot="-1841369" flipH="1">
            <a:off x="13144457" y="2888603"/>
            <a:ext cx="9201797" cy="6088804"/>
          </a:xfrm>
          <a:custGeom>
            <a:avLst/>
            <a:gdLst/>
            <a:ahLst/>
            <a:cxnLst/>
            <a:rect l="l" t="t" r="r" b="b"/>
            <a:pathLst>
              <a:path w="9201797" h="6088804">
                <a:moveTo>
                  <a:pt x="9201797" y="0"/>
                </a:moveTo>
                <a:lnTo>
                  <a:pt x="0" y="0"/>
                </a:lnTo>
                <a:lnTo>
                  <a:pt x="0" y="6088804"/>
                </a:lnTo>
                <a:lnTo>
                  <a:pt x="9201797" y="6088804"/>
                </a:lnTo>
                <a:lnTo>
                  <a:pt x="920179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6" name="Freeform 6"/>
          <p:cNvSpPr/>
          <p:nvPr/>
        </p:nvSpPr>
        <p:spPr>
          <a:xfrm>
            <a:off x="8722870" y="7826821"/>
            <a:ext cx="10708880" cy="2959545"/>
          </a:xfrm>
          <a:custGeom>
            <a:avLst/>
            <a:gdLst/>
            <a:ahLst/>
            <a:cxnLst/>
            <a:rect l="l" t="t" r="r" b="b"/>
            <a:pathLst>
              <a:path w="10708880" h="2959545">
                <a:moveTo>
                  <a:pt x="0" y="0"/>
                </a:moveTo>
                <a:lnTo>
                  <a:pt x="10708880" y="0"/>
                </a:lnTo>
                <a:lnTo>
                  <a:pt x="10708880" y="2959545"/>
                </a:lnTo>
                <a:lnTo>
                  <a:pt x="0" y="2959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 dirty="0"/>
          </a:p>
        </p:txBody>
      </p:sp>
      <p:sp>
        <p:nvSpPr>
          <p:cNvPr id="7" name="Freeform 7"/>
          <p:cNvSpPr/>
          <p:nvPr/>
        </p:nvSpPr>
        <p:spPr>
          <a:xfrm>
            <a:off x="8722870" y="1028700"/>
            <a:ext cx="1861488" cy="594368"/>
          </a:xfrm>
          <a:custGeom>
            <a:avLst/>
            <a:gdLst/>
            <a:ahLst/>
            <a:cxnLst/>
            <a:rect l="l" t="t" r="r" b="b"/>
            <a:pathLst>
              <a:path w="1861488" h="594368">
                <a:moveTo>
                  <a:pt x="0" y="0"/>
                </a:moveTo>
                <a:lnTo>
                  <a:pt x="1861489" y="0"/>
                </a:lnTo>
                <a:lnTo>
                  <a:pt x="1861489" y="594368"/>
                </a:lnTo>
                <a:lnTo>
                  <a:pt x="0" y="5943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8" name="Group 8"/>
          <p:cNvGrpSpPr/>
          <p:nvPr/>
        </p:nvGrpSpPr>
        <p:grpSpPr>
          <a:xfrm rot="-5400000">
            <a:off x="3716467" y="-3119311"/>
            <a:ext cx="594368" cy="8890390"/>
            <a:chOff x="0" y="0"/>
            <a:chExt cx="660400" cy="98780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9878086"/>
            </a:xfrm>
            <a:custGeom>
              <a:avLst/>
              <a:gdLst/>
              <a:ahLst/>
              <a:cxnLst/>
              <a:rect l="l" t="t" r="r" b="b"/>
              <a:pathLst>
                <a:path w="660400" h="9878086">
                  <a:moveTo>
                    <a:pt x="220252" y="9859018"/>
                  </a:moveTo>
                  <a:cubicBezTo>
                    <a:pt x="254109" y="9870532"/>
                    <a:pt x="292600" y="9878086"/>
                    <a:pt x="330378" y="9878086"/>
                  </a:cubicBezTo>
                  <a:cubicBezTo>
                    <a:pt x="368157" y="9878086"/>
                    <a:pt x="404509" y="9871610"/>
                    <a:pt x="438009" y="9860096"/>
                  </a:cubicBezTo>
                  <a:cubicBezTo>
                    <a:pt x="438723" y="9859736"/>
                    <a:pt x="439435" y="9859736"/>
                    <a:pt x="440148" y="9859376"/>
                  </a:cubicBezTo>
                  <a:cubicBezTo>
                    <a:pt x="565955" y="9813321"/>
                    <a:pt x="658618" y="9691708"/>
                    <a:pt x="660400" y="934821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341281"/>
                  </a:lnTo>
                  <a:cubicBezTo>
                    <a:pt x="1782" y="9692426"/>
                    <a:pt x="93019" y="9814041"/>
                    <a:pt x="220252" y="9859018"/>
                  </a:cubicBezTo>
                  <a:close/>
                </a:path>
              </a:pathLst>
            </a:custGeom>
            <a:solidFill>
              <a:srgbClr val="E8F0E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60400" cy="979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3481867" y="6067277"/>
            <a:ext cx="9644965" cy="6382047"/>
          </a:xfrm>
          <a:custGeom>
            <a:avLst/>
            <a:gdLst/>
            <a:ahLst/>
            <a:cxnLst/>
            <a:rect l="l" t="t" r="r" b="b"/>
            <a:pathLst>
              <a:path w="9644965" h="6382047">
                <a:moveTo>
                  <a:pt x="0" y="0"/>
                </a:moveTo>
                <a:lnTo>
                  <a:pt x="9644965" y="0"/>
                </a:lnTo>
                <a:lnTo>
                  <a:pt x="9644965" y="6382046"/>
                </a:lnTo>
                <a:lnTo>
                  <a:pt x="0" y="6382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2" name="Freeform 12"/>
          <p:cNvSpPr/>
          <p:nvPr/>
        </p:nvSpPr>
        <p:spPr>
          <a:xfrm>
            <a:off x="15545449" y="5570985"/>
            <a:ext cx="992584" cy="992584"/>
          </a:xfrm>
          <a:custGeom>
            <a:avLst/>
            <a:gdLst/>
            <a:ahLst/>
            <a:cxnLst/>
            <a:rect l="l" t="t" r="r" b="b"/>
            <a:pathLst>
              <a:path w="992584" h="992584">
                <a:moveTo>
                  <a:pt x="0" y="0"/>
                </a:moveTo>
                <a:lnTo>
                  <a:pt x="992585" y="0"/>
                </a:lnTo>
                <a:lnTo>
                  <a:pt x="992585" y="992584"/>
                </a:lnTo>
                <a:lnTo>
                  <a:pt x="0" y="9925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3" name="TextBox 13"/>
          <p:cNvSpPr txBox="1"/>
          <p:nvPr/>
        </p:nvSpPr>
        <p:spPr>
          <a:xfrm>
            <a:off x="10108791" y="8504538"/>
            <a:ext cx="9030614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000" b="1" dirty="0" err="1">
                <a:solidFill>
                  <a:srgbClr val="24314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Készítette</a:t>
            </a:r>
            <a:r>
              <a:rPr lang="en-US" sz="3000" b="1" dirty="0">
                <a:solidFill>
                  <a:srgbClr val="24314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: </a:t>
            </a:r>
            <a:r>
              <a:rPr lang="en-US" sz="3000" b="1" dirty="0" err="1">
                <a:solidFill>
                  <a:srgbClr val="24314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Bc</a:t>
            </a:r>
            <a:r>
              <a:rPr lang="en-US" sz="3000" b="1" dirty="0">
                <a:solidFill>
                  <a:srgbClr val="24314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. Tamás Csiba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08791" y="9182100"/>
            <a:ext cx="9030614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000" b="1" dirty="0" err="1">
                <a:solidFill>
                  <a:srgbClr val="24314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Témavezető</a:t>
            </a:r>
            <a:r>
              <a:rPr lang="en-US" sz="3000" b="1" dirty="0">
                <a:solidFill>
                  <a:srgbClr val="24314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: László </a:t>
            </a:r>
            <a:r>
              <a:rPr lang="en-US" sz="3000" b="1" dirty="0" err="1">
                <a:solidFill>
                  <a:srgbClr val="24314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Marák</a:t>
            </a:r>
            <a:r>
              <a:rPr lang="en-US" sz="3000" b="1" dirty="0">
                <a:solidFill>
                  <a:srgbClr val="24314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, PhD.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749570" y="231635"/>
            <a:ext cx="4303328" cy="2188498"/>
          </a:xfrm>
          <a:custGeom>
            <a:avLst/>
            <a:gdLst/>
            <a:ahLst/>
            <a:cxnLst/>
            <a:rect l="l" t="t" r="r" b="b"/>
            <a:pathLst>
              <a:path w="4303328" h="2188498">
                <a:moveTo>
                  <a:pt x="0" y="0"/>
                </a:moveTo>
                <a:lnTo>
                  <a:pt x="4303328" y="0"/>
                </a:lnTo>
                <a:lnTo>
                  <a:pt x="4303328" y="2188498"/>
                </a:lnTo>
                <a:lnTo>
                  <a:pt x="0" y="21884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6" name="Freeform 16"/>
          <p:cNvSpPr/>
          <p:nvPr/>
        </p:nvSpPr>
        <p:spPr>
          <a:xfrm>
            <a:off x="5679285" y="8275266"/>
            <a:ext cx="2650470" cy="1716724"/>
          </a:xfrm>
          <a:custGeom>
            <a:avLst/>
            <a:gdLst/>
            <a:ahLst/>
            <a:cxnLst/>
            <a:rect l="l" t="t" r="r" b="b"/>
            <a:pathLst>
              <a:path w="2650470" h="1716724">
                <a:moveTo>
                  <a:pt x="0" y="0"/>
                </a:moveTo>
                <a:lnTo>
                  <a:pt x="2650470" y="0"/>
                </a:lnTo>
                <a:lnTo>
                  <a:pt x="2650470" y="1716724"/>
                </a:lnTo>
                <a:lnTo>
                  <a:pt x="0" y="17167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7" name="Freeform 17"/>
          <p:cNvSpPr/>
          <p:nvPr/>
        </p:nvSpPr>
        <p:spPr>
          <a:xfrm>
            <a:off x="698889" y="261891"/>
            <a:ext cx="1283454" cy="1533618"/>
          </a:xfrm>
          <a:custGeom>
            <a:avLst/>
            <a:gdLst/>
            <a:ahLst/>
            <a:cxnLst/>
            <a:rect l="l" t="t" r="r" b="b"/>
            <a:pathLst>
              <a:path w="1283454" h="1533618">
                <a:moveTo>
                  <a:pt x="0" y="0"/>
                </a:moveTo>
                <a:lnTo>
                  <a:pt x="1283454" y="0"/>
                </a:lnTo>
                <a:lnTo>
                  <a:pt x="1283454" y="1533618"/>
                </a:lnTo>
                <a:lnTo>
                  <a:pt x="0" y="15336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ED552F76-87B6-ACAE-ABB6-97A6D9545226}"/>
              </a:ext>
            </a:extLst>
          </p:cNvPr>
          <p:cNvSpPr txBox="1"/>
          <p:nvPr/>
        </p:nvSpPr>
        <p:spPr>
          <a:xfrm>
            <a:off x="10107437" y="9761157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4314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2025</a:t>
            </a:r>
            <a:endParaRPr lang="hu-HU" dirty="0">
              <a:latin typeface="Akzidenz-Grotesk Bold" panose="020B0604020202020204" charset="-1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1529" y="133496"/>
            <a:ext cx="10274220" cy="227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79"/>
              </a:lnSpc>
              <a:spcBef>
                <a:spcPct val="0"/>
              </a:spcBef>
            </a:pPr>
            <a:r>
              <a:rPr lang="en-US" sz="6599" b="1">
                <a:solidFill>
                  <a:srgbClr val="24314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Időjárás-mérő állomás megépítése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88072" y="3191934"/>
            <a:ext cx="17065472" cy="6961570"/>
            <a:chOff x="0" y="0"/>
            <a:chExt cx="4494610" cy="17595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94610" cy="1759516"/>
            </a:xfrm>
            <a:custGeom>
              <a:avLst/>
              <a:gdLst/>
              <a:ahLst/>
              <a:cxnLst/>
              <a:rect l="l" t="t" r="r" b="b"/>
              <a:pathLst>
                <a:path w="4494610" h="1759516">
                  <a:moveTo>
                    <a:pt x="10888" y="0"/>
                  </a:moveTo>
                  <a:lnTo>
                    <a:pt x="4483722" y="0"/>
                  </a:lnTo>
                  <a:cubicBezTo>
                    <a:pt x="4489735" y="0"/>
                    <a:pt x="4494610" y="4875"/>
                    <a:pt x="4494610" y="10888"/>
                  </a:cubicBezTo>
                  <a:lnTo>
                    <a:pt x="4494610" y="1748628"/>
                  </a:lnTo>
                  <a:cubicBezTo>
                    <a:pt x="4494610" y="1754641"/>
                    <a:pt x="4489735" y="1759516"/>
                    <a:pt x="4483722" y="1759516"/>
                  </a:cubicBezTo>
                  <a:lnTo>
                    <a:pt x="10888" y="1759516"/>
                  </a:lnTo>
                  <a:cubicBezTo>
                    <a:pt x="4875" y="1759516"/>
                    <a:pt x="0" y="1754641"/>
                    <a:pt x="0" y="1748628"/>
                  </a:cubicBezTo>
                  <a:lnTo>
                    <a:pt x="0" y="10888"/>
                  </a:lnTo>
                  <a:cubicBezTo>
                    <a:pt x="0" y="4875"/>
                    <a:pt x="4875" y="0"/>
                    <a:pt x="10888" y="0"/>
                  </a:cubicBezTo>
                  <a:close/>
                </a:path>
              </a:pathLst>
            </a:custGeom>
            <a:solidFill>
              <a:srgbClr val="E6EDF5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94610" cy="1807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14962" y="2722209"/>
            <a:ext cx="5267352" cy="939450"/>
            <a:chOff x="0" y="0"/>
            <a:chExt cx="1387286" cy="2474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7286" cy="247427"/>
            </a:xfrm>
            <a:custGeom>
              <a:avLst/>
              <a:gdLst/>
              <a:ahLst/>
              <a:cxnLst/>
              <a:rect l="l" t="t" r="r" b="b"/>
              <a:pathLst>
                <a:path w="1387286" h="247427">
                  <a:moveTo>
                    <a:pt x="74959" y="0"/>
                  </a:moveTo>
                  <a:lnTo>
                    <a:pt x="1312327" y="0"/>
                  </a:lnTo>
                  <a:cubicBezTo>
                    <a:pt x="1353726" y="0"/>
                    <a:pt x="1387286" y="33560"/>
                    <a:pt x="1387286" y="74959"/>
                  </a:cubicBezTo>
                  <a:lnTo>
                    <a:pt x="1387286" y="172468"/>
                  </a:lnTo>
                  <a:cubicBezTo>
                    <a:pt x="1387286" y="213867"/>
                    <a:pt x="1353726" y="247427"/>
                    <a:pt x="1312327" y="247427"/>
                  </a:cubicBezTo>
                  <a:lnTo>
                    <a:pt x="74959" y="247427"/>
                  </a:lnTo>
                  <a:cubicBezTo>
                    <a:pt x="33560" y="247427"/>
                    <a:pt x="0" y="213867"/>
                    <a:pt x="0" y="172468"/>
                  </a:cubicBezTo>
                  <a:lnTo>
                    <a:pt x="0" y="74959"/>
                  </a:lnTo>
                  <a:cubicBezTo>
                    <a:pt x="0" y="33560"/>
                    <a:pt x="33560" y="0"/>
                    <a:pt x="74959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87286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455894" y="-2049126"/>
            <a:ext cx="9519347" cy="5417149"/>
          </a:xfrm>
          <a:custGeom>
            <a:avLst/>
            <a:gdLst/>
            <a:ahLst/>
            <a:cxnLst/>
            <a:rect l="l" t="t" r="r" b="b"/>
            <a:pathLst>
              <a:path w="9519347" h="5417149">
                <a:moveTo>
                  <a:pt x="0" y="0"/>
                </a:moveTo>
                <a:lnTo>
                  <a:pt x="9519346" y="0"/>
                </a:lnTo>
                <a:lnTo>
                  <a:pt x="9519346" y="5417149"/>
                </a:lnTo>
                <a:lnTo>
                  <a:pt x="0" y="5417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0" name="Freeform 10"/>
          <p:cNvSpPr/>
          <p:nvPr/>
        </p:nvSpPr>
        <p:spPr>
          <a:xfrm flipH="1">
            <a:off x="-2557923" y="-2049126"/>
            <a:ext cx="9519347" cy="5417149"/>
          </a:xfrm>
          <a:custGeom>
            <a:avLst/>
            <a:gdLst/>
            <a:ahLst/>
            <a:cxnLst/>
            <a:rect l="l" t="t" r="r" b="b"/>
            <a:pathLst>
              <a:path w="9519347" h="5417149">
                <a:moveTo>
                  <a:pt x="9519346" y="0"/>
                </a:moveTo>
                <a:lnTo>
                  <a:pt x="0" y="0"/>
                </a:lnTo>
                <a:lnTo>
                  <a:pt x="0" y="5417149"/>
                </a:lnTo>
                <a:lnTo>
                  <a:pt x="9519346" y="5417149"/>
                </a:lnTo>
                <a:lnTo>
                  <a:pt x="95193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1" name="Freeform 11"/>
          <p:cNvSpPr/>
          <p:nvPr/>
        </p:nvSpPr>
        <p:spPr>
          <a:xfrm>
            <a:off x="313065" y="1095992"/>
            <a:ext cx="867380" cy="867380"/>
          </a:xfrm>
          <a:custGeom>
            <a:avLst/>
            <a:gdLst/>
            <a:ahLst/>
            <a:cxnLst/>
            <a:rect l="l" t="t" r="r" b="b"/>
            <a:pathLst>
              <a:path w="867380" h="867380">
                <a:moveTo>
                  <a:pt x="0" y="0"/>
                </a:moveTo>
                <a:lnTo>
                  <a:pt x="867381" y="0"/>
                </a:lnTo>
                <a:lnTo>
                  <a:pt x="867381" y="867380"/>
                </a:lnTo>
                <a:lnTo>
                  <a:pt x="0" y="867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2" name="Freeform 12"/>
          <p:cNvSpPr/>
          <p:nvPr/>
        </p:nvSpPr>
        <p:spPr>
          <a:xfrm>
            <a:off x="17016025" y="1095992"/>
            <a:ext cx="867380" cy="867380"/>
          </a:xfrm>
          <a:custGeom>
            <a:avLst/>
            <a:gdLst/>
            <a:ahLst/>
            <a:cxnLst/>
            <a:rect l="l" t="t" r="r" b="b"/>
            <a:pathLst>
              <a:path w="867380" h="867380">
                <a:moveTo>
                  <a:pt x="0" y="0"/>
                </a:moveTo>
                <a:lnTo>
                  <a:pt x="867381" y="0"/>
                </a:lnTo>
                <a:lnTo>
                  <a:pt x="867381" y="867380"/>
                </a:lnTo>
                <a:lnTo>
                  <a:pt x="0" y="867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3" name="Freeform 13"/>
          <p:cNvSpPr/>
          <p:nvPr/>
        </p:nvSpPr>
        <p:spPr>
          <a:xfrm>
            <a:off x="1008090" y="3791167"/>
            <a:ext cx="7907310" cy="5945896"/>
          </a:xfrm>
          <a:custGeom>
            <a:avLst/>
            <a:gdLst/>
            <a:ahLst/>
            <a:cxnLst/>
            <a:rect l="l" t="t" r="r" b="b"/>
            <a:pathLst>
              <a:path w="7848747" h="5886561">
                <a:moveTo>
                  <a:pt x="0" y="0"/>
                </a:moveTo>
                <a:lnTo>
                  <a:pt x="7848748" y="0"/>
                </a:lnTo>
                <a:lnTo>
                  <a:pt x="7848748" y="5886560"/>
                </a:lnTo>
                <a:lnTo>
                  <a:pt x="0" y="5886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4" name="Freeform 14"/>
          <p:cNvSpPr/>
          <p:nvPr/>
        </p:nvSpPr>
        <p:spPr>
          <a:xfrm>
            <a:off x="9224761" y="3775639"/>
            <a:ext cx="7960894" cy="5970671"/>
          </a:xfrm>
          <a:custGeom>
            <a:avLst/>
            <a:gdLst/>
            <a:ahLst/>
            <a:cxnLst/>
            <a:rect l="l" t="t" r="r" b="b"/>
            <a:pathLst>
              <a:path w="7960894" h="5970671">
                <a:moveTo>
                  <a:pt x="0" y="0"/>
                </a:moveTo>
                <a:lnTo>
                  <a:pt x="7960895" y="0"/>
                </a:lnTo>
                <a:lnTo>
                  <a:pt x="7960895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5" name="TextBox 15"/>
          <p:cNvSpPr txBox="1"/>
          <p:nvPr/>
        </p:nvSpPr>
        <p:spPr>
          <a:xfrm>
            <a:off x="6848917" y="2973495"/>
            <a:ext cx="4606976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Elkészült időjárás-mérő állomás</a:t>
            </a:r>
          </a:p>
        </p:txBody>
      </p:sp>
      <p:sp>
        <p:nvSpPr>
          <p:cNvPr id="16" name="Freeform 16"/>
          <p:cNvSpPr/>
          <p:nvPr/>
        </p:nvSpPr>
        <p:spPr>
          <a:xfrm>
            <a:off x="4440231" y="1482946"/>
            <a:ext cx="928634" cy="928930"/>
          </a:xfrm>
          <a:custGeom>
            <a:avLst/>
            <a:gdLst/>
            <a:ahLst/>
            <a:cxnLst/>
            <a:rect l="l" t="t" r="r" b="b"/>
            <a:pathLst>
              <a:path w="928634" h="928930">
                <a:moveTo>
                  <a:pt x="0" y="0"/>
                </a:moveTo>
                <a:lnTo>
                  <a:pt x="928634" y="0"/>
                </a:lnTo>
                <a:lnTo>
                  <a:pt x="928634" y="928930"/>
                </a:lnTo>
                <a:lnTo>
                  <a:pt x="0" y="9289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377792" y="-41023"/>
            <a:ext cx="12958064" cy="3581138"/>
          </a:xfrm>
          <a:custGeom>
            <a:avLst/>
            <a:gdLst/>
            <a:ahLst/>
            <a:cxnLst/>
            <a:rect l="l" t="t" r="r" b="b"/>
            <a:pathLst>
              <a:path w="12958064" h="3581138">
                <a:moveTo>
                  <a:pt x="0" y="3581137"/>
                </a:moveTo>
                <a:lnTo>
                  <a:pt x="12958064" y="3581137"/>
                </a:lnTo>
                <a:lnTo>
                  <a:pt x="12958064" y="0"/>
                </a:lnTo>
                <a:lnTo>
                  <a:pt x="0" y="0"/>
                </a:lnTo>
                <a:lnTo>
                  <a:pt x="0" y="3581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>
            <a:off x="4048137" y="6334106"/>
            <a:ext cx="9580845" cy="5452146"/>
          </a:xfrm>
          <a:custGeom>
            <a:avLst/>
            <a:gdLst/>
            <a:ahLst/>
            <a:cxnLst/>
            <a:rect l="l" t="t" r="r" b="b"/>
            <a:pathLst>
              <a:path w="9580845" h="5452146">
                <a:moveTo>
                  <a:pt x="0" y="0"/>
                </a:moveTo>
                <a:lnTo>
                  <a:pt x="9580845" y="0"/>
                </a:lnTo>
                <a:lnTo>
                  <a:pt x="9580845" y="5452145"/>
                </a:lnTo>
                <a:lnTo>
                  <a:pt x="0" y="545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4" name="Group 4"/>
          <p:cNvGrpSpPr/>
          <p:nvPr/>
        </p:nvGrpSpPr>
        <p:grpSpPr>
          <a:xfrm>
            <a:off x="-770806" y="2528578"/>
            <a:ext cx="18278937" cy="7411505"/>
            <a:chOff x="0" y="0"/>
            <a:chExt cx="4814206" cy="19520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4205" cy="1952001"/>
            </a:xfrm>
            <a:custGeom>
              <a:avLst/>
              <a:gdLst/>
              <a:ahLst/>
              <a:cxnLst/>
              <a:rect l="l" t="t" r="r" b="b"/>
              <a:pathLst>
                <a:path w="4814205" h="1952001">
                  <a:moveTo>
                    <a:pt x="7200" y="0"/>
                  </a:moveTo>
                  <a:lnTo>
                    <a:pt x="4807005" y="0"/>
                  </a:lnTo>
                  <a:cubicBezTo>
                    <a:pt x="4810982" y="0"/>
                    <a:pt x="4814205" y="3224"/>
                    <a:pt x="4814205" y="7200"/>
                  </a:cubicBezTo>
                  <a:lnTo>
                    <a:pt x="4814205" y="1944801"/>
                  </a:lnTo>
                  <a:cubicBezTo>
                    <a:pt x="4814205" y="1946711"/>
                    <a:pt x="4813447" y="1948542"/>
                    <a:pt x="4812097" y="1949892"/>
                  </a:cubicBezTo>
                  <a:cubicBezTo>
                    <a:pt x="4810746" y="1951243"/>
                    <a:pt x="4808915" y="1952001"/>
                    <a:pt x="4807005" y="1952001"/>
                  </a:cubicBezTo>
                  <a:lnTo>
                    <a:pt x="7200" y="1952001"/>
                  </a:lnTo>
                  <a:cubicBezTo>
                    <a:pt x="3224" y="1952001"/>
                    <a:pt x="0" y="1948778"/>
                    <a:pt x="0" y="1944801"/>
                  </a:cubicBezTo>
                  <a:lnTo>
                    <a:pt x="0" y="7200"/>
                  </a:lnTo>
                  <a:cubicBezTo>
                    <a:pt x="0" y="3224"/>
                    <a:pt x="3224" y="0"/>
                    <a:pt x="7200" y="0"/>
                  </a:cubicBezTo>
                  <a:close/>
                </a:path>
              </a:pathLst>
            </a:custGeom>
            <a:solidFill>
              <a:srgbClr val="E8F0EA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814206" cy="1999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16436" y="5778011"/>
            <a:ext cx="4043365" cy="939450"/>
            <a:chOff x="0" y="0"/>
            <a:chExt cx="1064919" cy="2474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4919" cy="247427"/>
            </a:xfrm>
            <a:custGeom>
              <a:avLst/>
              <a:gdLst/>
              <a:ahLst/>
              <a:cxnLst/>
              <a:rect l="l" t="t" r="r" b="b"/>
              <a:pathLst>
                <a:path w="1064919" h="247427">
                  <a:moveTo>
                    <a:pt x="97651" y="0"/>
                  </a:moveTo>
                  <a:lnTo>
                    <a:pt x="967268" y="0"/>
                  </a:lnTo>
                  <a:cubicBezTo>
                    <a:pt x="993167" y="0"/>
                    <a:pt x="1018005" y="10288"/>
                    <a:pt x="1036318" y="28601"/>
                  </a:cubicBezTo>
                  <a:cubicBezTo>
                    <a:pt x="1054631" y="46914"/>
                    <a:pt x="1064919" y="71752"/>
                    <a:pt x="1064919" y="97651"/>
                  </a:cubicBezTo>
                  <a:lnTo>
                    <a:pt x="1064919" y="149776"/>
                  </a:lnTo>
                  <a:cubicBezTo>
                    <a:pt x="1064919" y="175675"/>
                    <a:pt x="1054631" y="200513"/>
                    <a:pt x="1036318" y="218826"/>
                  </a:cubicBezTo>
                  <a:cubicBezTo>
                    <a:pt x="1018005" y="237139"/>
                    <a:pt x="993167" y="247427"/>
                    <a:pt x="967268" y="247427"/>
                  </a:cubicBezTo>
                  <a:lnTo>
                    <a:pt x="97651" y="247427"/>
                  </a:lnTo>
                  <a:cubicBezTo>
                    <a:pt x="71752" y="247427"/>
                    <a:pt x="46914" y="237139"/>
                    <a:pt x="28601" y="218826"/>
                  </a:cubicBezTo>
                  <a:cubicBezTo>
                    <a:pt x="10288" y="200513"/>
                    <a:pt x="0" y="175675"/>
                    <a:pt x="0" y="149776"/>
                  </a:cubicBezTo>
                  <a:lnTo>
                    <a:pt x="0" y="97651"/>
                  </a:lnTo>
                  <a:cubicBezTo>
                    <a:pt x="0" y="71752"/>
                    <a:pt x="10288" y="46914"/>
                    <a:pt x="28601" y="28601"/>
                  </a:cubicBezTo>
                  <a:cubicBezTo>
                    <a:pt x="46914" y="10288"/>
                    <a:pt x="71752" y="0"/>
                    <a:pt x="97651" y="0"/>
                  </a:cubicBezTo>
                  <a:close/>
                </a:path>
              </a:pathLst>
            </a:custGeom>
            <a:solidFill>
              <a:srgbClr val="36559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64919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7253049"/>
            <a:ext cx="4043365" cy="939450"/>
            <a:chOff x="0" y="0"/>
            <a:chExt cx="1064919" cy="2474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64919" cy="247427"/>
            </a:xfrm>
            <a:custGeom>
              <a:avLst/>
              <a:gdLst/>
              <a:ahLst/>
              <a:cxnLst/>
              <a:rect l="l" t="t" r="r" b="b"/>
              <a:pathLst>
                <a:path w="1064919" h="247427">
                  <a:moveTo>
                    <a:pt x="97651" y="0"/>
                  </a:moveTo>
                  <a:lnTo>
                    <a:pt x="967268" y="0"/>
                  </a:lnTo>
                  <a:cubicBezTo>
                    <a:pt x="993167" y="0"/>
                    <a:pt x="1018005" y="10288"/>
                    <a:pt x="1036318" y="28601"/>
                  </a:cubicBezTo>
                  <a:cubicBezTo>
                    <a:pt x="1054631" y="46914"/>
                    <a:pt x="1064919" y="71752"/>
                    <a:pt x="1064919" y="97651"/>
                  </a:cubicBezTo>
                  <a:lnTo>
                    <a:pt x="1064919" y="149776"/>
                  </a:lnTo>
                  <a:cubicBezTo>
                    <a:pt x="1064919" y="175675"/>
                    <a:pt x="1054631" y="200513"/>
                    <a:pt x="1036318" y="218826"/>
                  </a:cubicBezTo>
                  <a:cubicBezTo>
                    <a:pt x="1018005" y="237139"/>
                    <a:pt x="993167" y="247427"/>
                    <a:pt x="967268" y="247427"/>
                  </a:cubicBezTo>
                  <a:lnTo>
                    <a:pt x="97651" y="247427"/>
                  </a:lnTo>
                  <a:cubicBezTo>
                    <a:pt x="71752" y="247427"/>
                    <a:pt x="46914" y="237139"/>
                    <a:pt x="28601" y="218826"/>
                  </a:cubicBezTo>
                  <a:cubicBezTo>
                    <a:pt x="10288" y="200513"/>
                    <a:pt x="0" y="175675"/>
                    <a:pt x="0" y="149776"/>
                  </a:cubicBezTo>
                  <a:lnTo>
                    <a:pt x="0" y="97651"/>
                  </a:lnTo>
                  <a:cubicBezTo>
                    <a:pt x="0" y="71752"/>
                    <a:pt x="10288" y="46914"/>
                    <a:pt x="28601" y="28601"/>
                  </a:cubicBezTo>
                  <a:cubicBezTo>
                    <a:pt x="46914" y="10288"/>
                    <a:pt x="71752" y="0"/>
                    <a:pt x="97651" y="0"/>
                  </a:cubicBezTo>
                  <a:close/>
                </a:path>
              </a:pathLst>
            </a:custGeom>
            <a:solidFill>
              <a:srgbClr val="36559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064919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8687799"/>
            <a:ext cx="4043365" cy="939450"/>
            <a:chOff x="0" y="0"/>
            <a:chExt cx="1064919" cy="2474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4919" cy="247427"/>
            </a:xfrm>
            <a:custGeom>
              <a:avLst/>
              <a:gdLst/>
              <a:ahLst/>
              <a:cxnLst/>
              <a:rect l="l" t="t" r="r" b="b"/>
              <a:pathLst>
                <a:path w="1064919" h="247427">
                  <a:moveTo>
                    <a:pt x="97651" y="0"/>
                  </a:moveTo>
                  <a:lnTo>
                    <a:pt x="967268" y="0"/>
                  </a:lnTo>
                  <a:cubicBezTo>
                    <a:pt x="993167" y="0"/>
                    <a:pt x="1018005" y="10288"/>
                    <a:pt x="1036318" y="28601"/>
                  </a:cubicBezTo>
                  <a:cubicBezTo>
                    <a:pt x="1054631" y="46914"/>
                    <a:pt x="1064919" y="71752"/>
                    <a:pt x="1064919" y="97651"/>
                  </a:cubicBezTo>
                  <a:lnTo>
                    <a:pt x="1064919" y="149776"/>
                  </a:lnTo>
                  <a:cubicBezTo>
                    <a:pt x="1064919" y="175675"/>
                    <a:pt x="1054631" y="200513"/>
                    <a:pt x="1036318" y="218826"/>
                  </a:cubicBezTo>
                  <a:cubicBezTo>
                    <a:pt x="1018005" y="237139"/>
                    <a:pt x="993167" y="247427"/>
                    <a:pt x="967268" y="247427"/>
                  </a:cubicBezTo>
                  <a:lnTo>
                    <a:pt x="97651" y="247427"/>
                  </a:lnTo>
                  <a:cubicBezTo>
                    <a:pt x="71752" y="247427"/>
                    <a:pt x="46914" y="237139"/>
                    <a:pt x="28601" y="218826"/>
                  </a:cubicBezTo>
                  <a:cubicBezTo>
                    <a:pt x="10288" y="200513"/>
                    <a:pt x="0" y="175675"/>
                    <a:pt x="0" y="149776"/>
                  </a:cubicBezTo>
                  <a:lnTo>
                    <a:pt x="0" y="97651"/>
                  </a:lnTo>
                  <a:cubicBezTo>
                    <a:pt x="0" y="71752"/>
                    <a:pt x="10288" y="46914"/>
                    <a:pt x="28601" y="28601"/>
                  </a:cubicBezTo>
                  <a:cubicBezTo>
                    <a:pt x="46914" y="10288"/>
                    <a:pt x="71752" y="0"/>
                    <a:pt x="97651" y="0"/>
                  </a:cubicBezTo>
                  <a:close/>
                </a:path>
              </a:pathLst>
            </a:custGeom>
            <a:solidFill>
              <a:srgbClr val="36559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064919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5262333" y="6011591"/>
            <a:ext cx="542925" cy="542925"/>
          </a:xfrm>
          <a:custGeom>
            <a:avLst/>
            <a:gdLst/>
            <a:ahLst/>
            <a:cxnLst/>
            <a:rect l="l" t="t" r="r" b="b"/>
            <a:pathLst>
              <a:path w="542925" h="542925">
                <a:moveTo>
                  <a:pt x="0" y="0"/>
                </a:moveTo>
                <a:lnTo>
                  <a:pt x="542925" y="0"/>
                </a:lnTo>
                <a:lnTo>
                  <a:pt x="542925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7" name="Freeform 17"/>
          <p:cNvSpPr/>
          <p:nvPr/>
        </p:nvSpPr>
        <p:spPr>
          <a:xfrm>
            <a:off x="5274597" y="7451312"/>
            <a:ext cx="542925" cy="542925"/>
          </a:xfrm>
          <a:custGeom>
            <a:avLst/>
            <a:gdLst/>
            <a:ahLst/>
            <a:cxnLst/>
            <a:rect l="l" t="t" r="r" b="b"/>
            <a:pathLst>
              <a:path w="542925" h="542925">
                <a:moveTo>
                  <a:pt x="0" y="0"/>
                </a:moveTo>
                <a:lnTo>
                  <a:pt x="542925" y="0"/>
                </a:lnTo>
                <a:lnTo>
                  <a:pt x="542925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8" name="Freeform 18"/>
          <p:cNvSpPr/>
          <p:nvPr/>
        </p:nvSpPr>
        <p:spPr>
          <a:xfrm>
            <a:off x="5274597" y="8886062"/>
            <a:ext cx="542925" cy="542925"/>
          </a:xfrm>
          <a:custGeom>
            <a:avLst/>
            <a:gdLst/>
            <a:ahLst/>
            <a:cxnLst/>
            <a:rect l="l" t="t" r="r" b="b"/>
            <a:pathLst>
              <a:path w="542925" h="542925">
                <a:moveTo>
                  <a:pt x="0" y="0"/>
                </a:moveTo>
                <a:lnTo>
                  <a:pt x="542925" y="0"/>
                </a:lnTo>
                <a:lnTo>
                  <a:pt x="542925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9" name="Freeform 19"/>
          <p:cNvSpPr/>
          <p:nvPr/>
        </p:nvSpPr>
        <p:spPr>
          <a:xfrm>
            <a:off x="10381982" y="173422"/>
            <a:ext cx="2136081" cy="2136081"/>
          </a:xfrm>
          <a:custGeom>
            <a:avLst/>
            <a:gdLst/>
            <a:ahLst/>
            <a:cxnLst/>
            <a:rect l="l" t="t" r="r" b="b"/>
            <a:pathLst>
              <a:path w="2136081" h="2136081">
                <a:moveTo>
                  <a:pt x="0" y="0"/>
                </a:moveTo>
                <a:lnTo>
                  <a:pt x="2136081" y="0"/>
                </a:lnTo>
                <a:lnTo>
                  <a:pt x="2136081" y="2136081"/>
                </a:lnTo>
                <a:lnTo>
                  <a:pt x="0" y="2136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20" name="Group 20"/>
          <p:cNvGrpSpPr/>
          <p:nvPr/>
        </p:nvGrpSpPr>
        <p:grpSpPr>
          <a:xfrm>
            <a:off x="1028700" y="2846425"/>
            <a:ext cx="4043365" cy="939450"/>
            <a:chOff x="0" y="0"/>
            <a:chExt cx="1064919" cy="2474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64919" cy="247427"/>
            </a:xfrm>
            <a:custGeom>
              <a:avLst/>
              <a:gdLst/>
              <a:ahLst/>
              <a:cxnLst/>
              <a:rect l="l" t="t" r="r" b="b"/>
              <a:pathLst>
                <a:path w="1064919" h="247427">
                  <a:moveTo>
                    <a:pt x="97651" y="0"/>
                  </a:moveTo>
                  <a:lnTo>
                    <a:pt x="967268" y="0"/>
                  </a:lnTo>
                  <a:cubicBezTo>
                    <a:pt x="993167" y="0"/>
                    <a:pt x="1018005" y="10288"/>
                    <a:pt x="1036318" y="28601"/>
                  </a:cubicBezTo>
                  <a:cubicBezTo>
                    <a:pt x="1054631" y="46914"/>
                    <a:pt x="1064919" y="71752"/>
                    <a:pt x="1064919" y="97651"/>
                  </a:cubicBezTo>
                  <a:lnTo>
                    <a:pt x="1064919" y="149776"/>
                  </a:lnTo>
                  <a:cubicBezTo>
                    <a:pt x="1064919" y="175675"/>
                    <a:pt x="1054631" y="200513"/>
                    <a:pt x="1036318" y="218826"/>
                  </a:cubicBezTo>
                  <a:cubicBezTo>
                    <a:pt x="1018005" y="237139"/>
                    <a:pt x="993167" y="247427"/>
                    <a:pt x="967268" y="247427"/>
                  </a:cubicBezTo>
                  <a:lnTo>
                    <a:pt x="97651" y="247427"/>
                  </a:lnTo>
                  <a:cubicBezTo>
                    <a:pt x="71752" y="247427"/>
                    <a:pt x="46914" y="237139"/>
                    <a:pt x="28601" y="218826"/>
                  </a:cubicBezTo>
                  <a:cubicBezTo>
                    <a:pt x="10288" y="200513"/>
                    <a:pt x="0" y="175675"/>
                    <a:pt x="0" y="149776"/>
                  </a:cubicBezTo>
                  <a:lnTo>
                    <a:pt x="0" y="97651"/>
                  </a:lnTo>
                  <a:cubicBezTo>
                    <a:pt x="0" y="71752"/>
                    <a:pt x="10288" y="46914"/>
                    <a:pt x="28601" y="28601"/>
                  </a:cubicBezTo>
                  <a:cubicBezTo>
                    <a:pt x="46914" y="10288"/>
                    <a:pt x="71752" y="0"/>
                    <a:pt x="97651" y="0"/>
                  </a:cubicBezTo>
                  <a:close/>
                </a:path>
              </a:pathLst>
            </a:custGeom>
            <a:solidFill>
              <a:srgbClr val="36559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064919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5274597" y="2997189"/>
            <a:ext cx="542925" cy="542925"/>
          </a:xfrm>
          <a:custGeom>
            <a:avLst/>
            <a:gdLst/>
            <a:ahLst/>
            <a:cxnLst/>
            <a:rect l="l" t="t" r="r" b="b"/>
            <a:pathLst>
              <a:path w="542925" h="542925">
                <a:moveTo>
                  <a:pt x="0" y="0"/>
                </a:moveTo>
                <a:lnTo>
                  <a:pt x="542925" y="0"/>
                </a:lnTo>
                <a:lnTo>
                  <a:pt x="542925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grpSp>
        <p:nvGrpSpPr>
          <p:cNvPr id="24" name="Group 24"/>
          <p:cNvGrpSpPr/>
          <p:nvPr/>
        </p:nvGrpSpPr>
        <p:grpSpPr>
          <a:xfrm>
            <a:off x="1028700" y="4312218"/>
            <a:ext cx="4043365" cy="939450"/>
            <a:chOff x="0" y="0"/>
            <a:chExt cx="1064919" cy="24742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64919" cy="247427"/>
            </a:xfrm>
            <a:custGeom>
              <a:avLst/>
              <a:gdLst/>
              <a:ahLst/>
              <a:cxnLst/>
              <a:rect l="l" t="t" r="r" b="b"/>
              <a:pathLst>
                <a:path w="1064919" h="247427">
                  <a:moveTo>
                    <a:pt x="97651" y="0"/>
                  </a:moveTo>
                  <a:lnTo>
                    <a:pt x="967268" y="0"/>
                  </a:lnTo>
                  <a:cubicBezTo>
                    <a:pt x="993167" y="0"/>
                    <a:pt x="1018005" y="10288"/>
                    <a:pt x="1036318" y="28601"/>
                  </a:cubicBezTo>
                  <a:cubicBezTo>
                    <a:pt x="1054631" y="46914"/>
                    <a:pt x="1064919" y="71752"/>
                    <a:pt x="1064919" y="97651"/>
                  </a:cubicBezTo>
                  <a:lnTo>
                    <a:pt x="1064919" y="149776"/>
                  </a:lnTo>
                  <a:cubicBezTo>
                    <a:pt x="1064919" y="175675"/>
                    <a:pt x="1054631" y="200513"/>
                    <a:pt x="1036318" y="218826"/>
                  </a:cubicBezTo>
                  <a:cubicBezTo>
                    <a:pt x="1018005" y="237139"/>
                    <a:pt x="993167" y="247427"/>
                    <a:pt x="967268" y="247427"/>
                  </a:cubicBezTo>
                  <a:lnTo>
                    <a:pt x="97651" y="247427"/>
                  </a:lnTo>
                  <a:cubicBezTo>
                    <a:pt x="71752" y="247427"/>
                    <a:pt x="46914" y="237139"/>
                    <a:pt x="28601" y="218826"/>
                  </a:cubicBezTo>
                  <a:cubicBezTo>
                    <a:pt x="10288" y="200513"/>
                    <a:pt x="0" y="175675"/>
                    <a:pt x="0" y="149776"/>
                  </a:cubicBezTo>
                  <a:lnTo>
                    <a:pt x="0" y="97651"/>
                  </a:lnTo>
                  <a:cubicBezTo>
                    <a:pt x="0" y="71752"/>
                    <a:pt x="10288" y="46914"/>
                    <a:pt x="28601" y="28601"/>
                  </a:cubicBezTo>
                  <a:cubicBezTo>
                    <a:pt x="46914" y="10288"/>
                    <a:pt x="71752" y="0"/>
                    <a:pt x="97651" y="0"/>
                  </a:cubicBezTo>
                  <a:close/>
                </a:path>
              </a:pathLst>
            </a:custGeom>
            <a:solidFill>
              <a:srgbClr val="36559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064919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5274597" y="4510480"/>
            <a:ext cx="542925" cy="542925"/>
          </a:xfrm>
          <a:custGeom>
            <a:avLst/>
            <a:gdLst/>
            <a:ahLst/>
            <a:cxnLst/>
            <a:rect l="l" t="t" r="r" b="b"/>
            <a:pathLst>
              <a:path w="542925" h="542925">
                <a:moveTo>
                  <a:pt x="0" y="0"/>
                </a:moveTo>
                <a:lnTo>
                  <a:pt x="542925" y="0"/>
                </a:lnTo>
                <a:lnTo>
                  <a:pt x="542925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8" name="Freeform 28"/>
          <p:cNvSpPr/>
          <p:nvPr/>
        </p:nvSpPr>
        <p:spPr>
          <a:xfrm>
            <a:off x="15387831" y="390149"/>
            <a:ext cx="1871469" cy="1871469"/>
          </a:xfrm>
          <a:custGeom>
            <a:avLst/>
            <a:gdLst/>
            <a:ahLst/>
            <a:cxnLst/>
            <a:rect l="l" t="t" r="r" b="b"/>
            <a:pathLst>
              <a:path w="1871469" h="1871469">
                <a:moveTo>
                  <a:pt x="0" y="0"/>
                </a:moveTo>
                <a:lnTo>
                  <a:pt x="1871469" y="0"/>
                </a:lnTo>
                <a:lnTo>
                  <a:pt x="1871469" y="1871469"/>
                </a:lnTo>
                <a:lnTo>
                  <a:pt x="0" y="18714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9" name="Freeform 29"/>
          <p:cNvSpPr/>
          <p:nvPr/>
        </p:nvSpPr>
        <p:spPr>
          <a:xfrm>
            <a:off x="12725705" y="2879936"/>
            <a:ext cx="2405243" cy="2405243"/>
          </a:xfrm>
          <a:custGeom>
            <a:avLst/>
            <a:gdLst/>
            <a:ahLst/>
            <a:cxnLst/>
            <a:rect l="l" t="t" r="r" b="b"/>
            <a:pathLst>
              <a:path w="2405243" h="2405243">
                <a:moveTo>
                  <a:pt x="0" y="0"/>
                </a:moveTo>
                <a:lnTo>
                  <a:pt x="2405243" y="0"/>
                </a:lnTo>
                <a:lnTo>
                  <a:pt x="2405243" y="2405243"/>
                </a:lnTo>
                <a:lnTo>
                  <a:pt x="0" y="2405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0" name="TextBox 30"/>
          <p:cNvSpPr txBox="1"/>
          <p:nvPr/>
        </p:nvSpPr>
        <p:spPr>
          <a:xfrm>
            <a:off x="558125" y="372749"/>
            <a:ext cx="8537913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5199" b="1">
                <a:solidFill>
                  <a:srgbClr val="0A461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Szoftveres megvalósítás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71639" y="6012836"/>
            <a:ext cx="3132959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loop()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214833" y="5555980"/>
            <a:ext cx="10356127" cy="1406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Frissíti az időt az updateTime() függvénnyel másodpercenként, begyűjti az adatokat a szenzoroktól percenként a collectSensorData() függvénnyel és óránként továbbítja a webszerverre a Sim modul segítségével a sendAllSensorData() függvény meghívásával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73683" y="7487875"/>
            <a:ext cx="3553399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prepareJSON()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73683" y="8922624"/>
            <a:ext cx="3553399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sendAllSensorData()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182236" y="8782908"/>
            <a:ext cx="10388725" cy="105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HTTP post kérést küld a webszerverre AT parancsok segítségével az erre szolgáló sendATCommand() függvénnyel</a:t>
            </a:r>
          </a:p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58125" y="1356368"/>
            <a:ext cx="8537913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5199" b="1">
                <a:solidFill>
                  <a:srgbClr val="0A461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ESP32 programkód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42039" y="3096622"/>
            <a:ext cx="3225727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Fejlesztői</a:t>
            </a:r>
            <a:r>
              <a:rPr lang="en-US" sz="25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500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környezet</a:t>
            </a:r>
            <a:endParaRPr lang="en-US" sz="2500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227097" y="3070215"/>
            <a:ext cx="5222925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Bold"/>
                <a:ea typeface="Inter Bold"/>
                <a:cs typeface="Inter Bold"/>
                <a:sym typeface="Inter Bold"/>
              </a:rPr>
              <a:t>Arduino IDE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83903" y="4546993"/>
            <a:ext cx="3132959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Setup()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227097" y="4231081"/>
            <a:ext cx="5841383" cy="105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Kommunikáció beállítása a szenzorokkal</a:t>
            </a:r>
          </a:p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Idő lekérése a SIM modulallal</a:t>
            </a:r>
          </a:p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Globális változók inicializálása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227097" y="7348158"/>
            <a:ext cx="10356127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collectSensorData() függvényben hívódik meg, a begyűjtött adatokból egy JSON tömböt alakít ki és ezt a tömböt továbbítja a sendAllSensorData() függvénnyel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377792" y="-41023"/>
            <a:ext cx="12958064" cy="3581138"/>
          </a:xfrm>
          <a:custGeom>
            <a:avLst/>
            <a:gdLst/>
            <a:ahLst/>
            <a:cxnLst/>
            <a:rect l="l" t="t" r="r" b="b"/>
            <a:pathLst>
              <a:path w="12958064" h="3581138">
                <a:moveTo>
                  <a:pt x="0" y="3581137"/>
                </a:moveTo>
                <a:lnTo>
                  <a:pt x="12958064" y="3581137"/>
                </a:lnTo>
                <a:lnTo>
                  <a:pt x="12958064" y="0"/>
                </a:lnTo>
                <a:lnTo>
                  <a:pt x="0" y="0"/>
                </a:lnTo>
                <a:lnTo>
                  <a:pt x="0" y="3581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>
            <a:off x="4048137" y="6334106"/>
            <a:ext cx="9580845" cy="5452146"/>
          </a:xfrm>
          <a:custGeom>
            <a:avLst/>
            <a:gdLst/>
            <a:ahLst/>
            <a:cxnLst/>
            <a:rect l="l" t="t" r="r" b="b"/>
            <a:pathLst>
              <a:path w="9580845" h="5452146">
                <a:moveTo>
                  <a:pt x="0" y="0"/>
                </a:moveTo>
                <a:lnTo>
                  <a:pt x="9580845" y="0"/>
                </a:lnTo>
                <a:lnTo>
                  <a:pt x="9580845" y="5452145"/>
                </a:lnTo>
                <a:lnTo>
                  <a:pt x="0" y="545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4" name="Group 4"/>
          <p:cNvGrpSpPr/>
          <p:nvPr/>
        </p:nvGrpSpPr>
        <p:grpSpPr>
          <a:xfrm>
            <a:off x="-770806" y="2528578"/>
            <a:ext cx="18278937" cy="7411505"/>
            <a:chOff x="0" y="0"/>
            <a:chExt cx="4814206" cy="19520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4205" cy="1952001"/>
            </a:xfrm>
            <a:custGeom>
              <a:avLst/>
              <a:gdLst/>
              <a:ahLst/>
              <a:cxnLst/>
              <a:rect l="l" t="t" r="r" b="b"/>
              <a:pathLst>
                <a:path w="4814205" h="1952001">
                  <a:moveTo>
                    <a:pt x="7200" y="0"/>
                  </a:moveTo>
                  <a:lnTo>
                    <a:pt x="4807005" y="0"/>
                  </a:lnTo>
                  <a:cubicBezTo>
                    <a:pt x="4810982" y="0"/>
                    <a:pt x="4814205" y="3224"/>
                    <a:pt x="4814205" y="7200"/>
                  </a:cubicBezTo>
                  <a:lnTo>
                    <a:pt x="4814205" y="1944801"/>
                  </a:lnTo>
                  <a:cubicBezTo>
                    <a:pt x="4814205" y="1946711"/>
                    <a:pt x="4813447" y="1948542"/>
                    <a:pt x="4812097" y="1949892"/>
                  </a:cubicBezTo>
                  <a:cubicBezTo>
                    <a:pt x="4810746" y="1951243"/>
                    <a:pt x="4808915" y="1952001"/>
                    <a:pt x="4807005" y="1952001"/>
                  </a:cubicBezTo>
                  <a:lnTo>
                    <a:pt x="7200" y="1952001"/>
                  </a:lnTo>
                  <a:cubicBezTo>
                    <a:pt x="3224" y="1952001"/>
                    <a:pt x="0" y="1948778"/>
                    <a:pt x="0" y="1944801"/>
                  </a:cubicBezTo>
                  <a:lnTo>
                    <a:pt x="0" y="7200"/>
                  </a:lnTo>
                  <a:cubicBezTo>
                    <a:pt x="0" y="3224"/>
                    <a:pt x="3224" y="0"/>
                    <a:pt x="7200" y="0"/>
                  </a:cubicBezTo>
                  <a:close/>
                </a:path>
              </a:pathLst>
            </a:custGeom>
            <a:solidFill>
              <a:srgbClr val="E8F0EA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814206" cy="1999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84393" y="5778011"/>
            <a:ext cx="4175408" cy="939450"/>
            <a:chOff x="0" y="0"/>
            <a:chExt cx="1099696" cy="2474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9696" cy="247427"/>
            </a:xfrm>
            <a:custGeom>
              <a:avLst/>
              <a:gdLst/>
              <a:ahLst/>
              <a:cxnLst/>
              <a:rect l="l" t="t" r="r" b="b"/>
              <a:pathLst>
                <a:path w="1099696" h="247427">
                  <a:moveTo>
                    <a:pt x="94563" y="0"/>
                  </a:moveTo>
                  <a:lnTo>
                    <a:pt x="1005133" y="0"/>
                  </a:lnTo>
                  <a:cubicBezTo>
                    <a:pt x="1030213" y="0"/>
                    <a:pt x="1054265" y="9963"/>
                    <a:pt x="1071999" y="27697"/>
                  </a:cubicBezTo>
                  <a:cubicBezTo>
                    <a:pt x="1089733" y="45431"/>
                    <a:pt x="1099696" y="69483"/>
                    <a:pt x="1099696" y="94563"/>
                  </a:cubicBezTo>
                  <a:lnTo>
                    <a:pt x="1099696" y="152864"/>
                  </a:lnTo>
                  <a:cubicBezTo>
                    <a:pt x="1099696" y="177944"/>
                    <a:pt x="1089733" y="201996"/>
                    <a:pt x="1071999" y="219730"/>
                  </a:cubicBezTo>
                  <a:cubicBezTo>
                    <a:pt x="1054265" y="237464"/>
                    <a:pt x="1030213" y="247427"/>
                    <a:pt x="1005133" y="247427"/>
                  </a:cubicBezTo>
                  <a:lnTo>
                    <a:pt x="94563" y="247427"/>
                  </a:lnTo>
                  <a:cubicBezTo>
                    <a:pt x="42337" y="247427"/>
                    <a:pt x="0" y="205090"/>
                    <a:pt x="0" y="152864"/>
                  </a:cubicBezTo>
                  <a:lnTo>
                    <a:pt x="0" y="94563"/>
                  </a:lnTo>
                  <a:cubicBezTo>
                    <a:pt x="0" y="69483"/>
                    <a:pt x="9963" y="45431"/>
                    <a:pt x="27697" y="27697"/>
                  </a:cubicBezTo>
                  <a:cubicBezTo>
                    <a:pt x="45431" y="9963"/>
                    <a:pt x="69483" y="0"/>
                    <a:pt x="94563" y="0"/>
                  </a:cubicBezTo>
                  <a:close/>
                </a:path>
              </a:pathLst>
            </a:custGeom>
            <a:solidFill>
              <a:srgbClr val="36559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99696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4393" y="7253049"/>
            <a:ext cx="4187672" cy="939450"/>
            <a:chOff x="0" y="0"/>
            <a:chExt cx="1102926" cy="2474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2926" cy="247427"/>
            </a:xfrm>
            <a:custGeom>
              <a:avLst/>
              <a:gdLst/>
              <a:ahLst/>
              <a:cxnLst/>
              <a:rect l="l" t="t" r="r" b="b"/>
              <a:pathLst>
                <a:path w="1102926" h="247427">
                  <a:moveTo>
                    <a:pt x="94286" y="0"/>
                  </a:moveTo>
                  <a:lnTo>
                    <a:pt x="1008640" y="0"/>
                  </a:lnTo>
                  <a:cubicBezTo>
                    <a:pt x="1033646" y="0"/>
                    <a:pt x="1057628" y="9934"/>
                    <a:pt x="1075310" y="27616"/>
                  </a:cubicBezTo>
                  <a:cubicBezTo>
                    <a:pt x="1092992" y="45298"/>
                    <a:pt x="1102926" y="69280"/>
                    <a:pt x="1102926" y="94286"/>
                  </a:cubicBezTo>
                  <a:lnTo>
                    <a:pt x="1102926" y="153141"/>
                  </a:lnTo>
                  <a:cubicBezTo>
                    <a:pt x="1102926" y="205214"/>
                    <a:pt x="1060713" y="247427"/>
                    <a:pt x="1008640" y="247427"/>
                  </a:cubicBezTo>
                  <a:lnTo>
                    <a:pt x="94286" y="247427"/>
                  </a:lnTo>
                  <a:cubicBezTo>
                    <a:pt x="42213" y="247427"/>
                    <a:pt x="0" y="205214"/>
                    <a:pt x="0" y="153141"/>
                  </a:cubicBezTo>
                  <a:lnTo>
                    <a:pt x="0" y="94286"/>
                  </a:lnTo>
                  <a:cubicBezTo>
                    <a:pt x="0" y="69280"/>
                    <a:pt x="9934" y="45298"/>
                    <a:pt x="27616" y="27616"/>
                  </a:cubicBezTo>
                  <a:cubicBezTo>
                    <a:pt x="45298" y="9934"/>
                    <a:pt x="69280" y="0"/>
                    <a:pt x="94286" y="0"/>
                  </a:cubicBezTo>
                  <a:close/>
                </a:path>
              </a:pathLst>
            </a:custGeom>
            <a:solidFill>
              <a:srgbClr val="36559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102926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3060" y="8687799"/>
            <a:ext cx="4119005" cy="939450"/>
            <a:chOff x="0" y="0"/>
            <a:chExt cx="1084841" cy="2474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84841" cy="247427"/>
            </a:xfrm>
            <a:custGeom>
              <a:avLst/>
              <a:gdLst/>
              <a:ahLst/>
              <a:cxnLst/>
              <a:rect l="l" t="t" r="r" b="b"/>
              <a:pathLst>
                <a:path w="1084841" h="247427">
                  <a:moveTo>
                    <a:pt x="95858" y="0"/>
                  </a:moveTo>
                  <a:lnTo>
                    <a:pt x="988983" y="0"/>
                  </a:lnTo>
                  <a:cubicBezTo>
                    <a:pt x="1014406" y="0"/>
                    <a:pt x="1038788" y="10099"/>
                    <a:pt x="1056765" y="28076"/>
                  </a:cubicBezTo>
                  <a:cubicBezTo>
                    <a:pt x="1074742" y="46053"/>
                    <a:pt x="1084841" y="70435"/>
                    <a:pt x="1084841" y="95858"/>
                  </a:cubicBezTo>
                  <a:lnTo>
                    <a:pt x="1084841" y="151570"/>
                  </a:lnTo>
                  <a:cubicBezTo>
                    <a:pt x="1084841" y="176993"/>
                    <a:pt x="1074742" y="201374"/>
                    <a:pt x="1056765" y="219351"/>
                  </a:cubicBezTo>
                  <a:cubicBezTo>
                    <a:pt x="1038788" y="237328"/>
                    <a:pt x="1014406" y="247427"/>
                    <a:pt x="988983" y="247427"/>
                  </a:cubicBezTo>
                  <a:lnTo>
                    <a:pt x="95858" y="247427"/>
                  </a:lnTo>
                  <a:cubicBezTo>
                    <a:pt x="70435" y="247427"/>
                    <a:pt x="46053" y="237328"/>
                    <a:pt x="28076" y="219351"/>
                  </a:cubicBezTo>
                  <a:cubicBezTo>
                    <a:pt x="10099" y="201374"/>
                    <a:pt x="0" y="176993"/>
                    <a:pt x="0" y="151570"/>
                  </a:cubicBezTo>
                  <a:lnTo>
                    <a:pt x="0" y="95858"/>
                  </a:lnTo>
                  <a:cubicBezTo>
                    <a:pt x="0" y="70435"/>
                    <a:pt x="10099" y="46053"/>
                    <a:pt x="28076" y="28076"/>
                  </a:cubicBezTo>
                  <a:cubicBezTo>
                    <a:pt x="46053" y="10099"/>
                    <a:pt x="70435" y="0"/>
                    <a:pt x="95858" y="0"/>
                  </a:cubicBezTo>
                  <a:close/>
                </a:path>
              </a:pathLst>
            </a:custGeom>
            <a:solidFill>
              <a:srgbClr val="36559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084841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5262333" y="6011591"/>
            <a:ext cx="542925" cy="542925"/>
          </a:xfrm>
          <a:custGeom>
            <a:avLst/>
            <a:gdLst/>
            <a:ahLst/>
            <a:cxnLst/>
            <a:rect l="l" t="t" r="r" b="b"/>
            <a:pathLst>
              <a:path w="542925" h="542925">
                <a:moveTo>
                  <a:pt x="0" y="0"/>
                </a:moveTo>
                <a:lnTo>
                  <a:pt x="542925" y="0"/>
                </a:lnTo>
                <a:lnTo>
                  <a:pt x="542925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7" name="Freeform 17"/>
          <p:cNvSpPr/>
          <p:nvPr/>
        </p:nvSpPr>
        <p:spPr>
          <a:xfrm>
            <a:off x="5274597" y="7451312"/>
            <a:ext cx="542925" cy="542925"/>
          </a:xfrm>
          <a:custGeom>
            <a:avLst/>
            <a:gdLst/>
            <a:ahLst/>
            <a:cxnLst/>
            <a:rect l="l" t="t" r="r" b="b"/>
            <a:pathLst>
              <a:path w="542925" h="542925">
                <a:moveTo>
                  <a:pt x="0" y="0"/>
                </a:moveTo>
                <a:lnTo>
                  <a:pt x="542925" y="0"/>
                </a:lnTo>
                <a:lnTo>
                  <a:pt x="542925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8" name="Freeform 18"/>
          <p:cNvSpPr/>
          <p:nvPr/>
        </p:nvSpPr>
        <p:spPr>
          <a:xfrm>
            <a:off x="5274597" y="8886062"/>
            <a:ext cx="542925" cy="542925"/>
          </a:xfrm>
          <a:custGeom>
            <a:avLst/>
            <a:gdLst/>
            <a:ahLst/>
            <a:cxnLst/>
            <a:rect l="l" t="t" r="r" b="b"/>
            <a:pathLst>
              <a:path w="542925" h="542925">
                <a:moveTo>
                  <a:pt x="0" y="0"/>
                </a:moveTo>
                <a:lnTo>
                  <a:pt x="542925" y="0"/>
                </a:lnTo>
                <a:lnTo>
                  <a:pt x="542925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grpSp>
        <p:nvGrpSpPr>
          <p:cNvPr id="19" name="Group 19"/>
          <p:cNvGrpSpPr/>
          <p:nvPr/>
        </p:nvGrpSpPr>
        <p:grpSpPr>
          <a:xfrm>
            <a:off x="884393" y="2846425"/>
            <a:ext cx="4187672" cy="939450"/>
            <a:chOff x="0" y="0"/>
            <a:chExt cx="1102926" cy="24742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2926" cy="247427"/>
            </a:xfrm>
            <a:custGeom>
              <a:avLst/>
              <a:gdLst/>
              <a:ahLst/>
              <a:cxnLst/>
              <a:rect l="l" t="t" r="r" b="b"/>
              <a:pathLst>
                <a:path w="1102926" h="247427">
                  <a:moveTo>
                    <a:pt x="94286" y="0"/>
                  </a:moveTo>
                  <a:lnTo>
                    <a:pt x="1008640" y="0"/>
                  </a:lnTo>
                  <a:cubicBezTo>
                    <a:pt x="1033646" y="0"/>
                    <a:pt x="1057628" y="9934"/>
                    <a:pt x="1075310" y="27616"/>
                  </a:cubicBezTo>
                  <a:cubicBezTo>
                    <a:pt x="1092992" y="45298"/>
                    <a:pt x="1102926" y="69280"/>
                    <a:pt x="1102926" y="94286"/>
                  </a:cubicBezTo>
                  <a:lnTo>
                    <a:pt x="1102926" y="153141"/>
                  </a:lnTo>
                  <a:cubicBezTo>
                    <a:pt x="1102926" y="205214"/>
                    <a:pt x="1060713" y="247427"/>
                    <a:pt x="1008640" y="247427"/>
                  </a:cubicBezTo>
                  <a:lnTo>
                    <a:pt x="94286" y="247427"/>
                  </a:lnTo>
                  <a:cubicBezTo>
                    <a:pt x="42213" y="247427"/>
                    <a:pt x="0" y="205214"/>
                    <a:pt x="0" y="153141"/>
                  </a:cubicBezTo>
                  <a:lnTo>
                    <a:pt x="0" y="94286"/>
                  </a:lnTo>
                  <a:cubicBezTo>
                    <a:pt x="0" y="69280"/>
                    <a:pt x="9934" y="45298"/>
                    <a:pt x="27616" y="27616"/>
                  </a:cubicBezTo>
                  <a:cubicBezTo>
                    <a:pt x="45298" y="9934"/>
                    <a:pt x="69280" y="0"/>
                    <a:pt x="94286" y="0"/>
                  </a:cubicBezTo>
                  <a:close/>
                </a:path>
              </a:pathLst>
            </a:custGeom>
            <a:solidFill>
              <a:srgbClr val="36559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102926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5274597" y="2997189"/>
            <a:ext cx="542925" cy="542925"/>
          </a:xfrm>
          <a:custGeom>
            <a:avLst/>
            <a:gdLst/>
            <a:ahLst/>
            <a:cxnLst/>
            <a:rect l="l" t="t" r="r" b="b"/>
            <a:pathLst>
              <a:path w="542925" h="542925">
                <a:moveTo>
                  <a:pt x="0" y="0"/>
                </a:moveTo>
                <a:lnTo>
                  <a:pt x="542925" y="0"/>
                </a:lnTo>
                <a:lnTo>
                  <a:pt x="542925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grpSp>
        <p:nvGrpSpPr>
          <p:cNvPr id="23" name="Group 23"/>
          <p:cNvGrpSpPr/>
          <p:nvPr/>
        </p:nvGrpSpPr>
        <p:grpSpPr>
          <a:xfrm>
            <a:off x="884393" y="4312218"/>
            <a:ext cx="4187672" cy="939450"/>
            <a:chOff x="0" y="0"/>
            <a:chExt cx="1102926" cy="24742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02926" cy="247427"/>
            </a:xfrm>
            <a:custGeom>
              <a:avLst/>
              <a:gdLst/>
              <a:ahLst/>
              <a:cxnLst/>
              <a:rect l="l" t="t" r="r" b="b"/>
              <a:pathLst>
                <a:path w="1102926" h="247427">
                  <a:moveTo>
                    <a:pt x="94286" y="0"/>
                  </a:moveTo>
                  <a:lnTo>
                    <a:pt x="1008640" y="0"/>
                  </a:lnTo>
                  <a:cubicBezTo>
                    <a:pt x="1033646" y="0"/>
                    <a:pt x="1057628" y="9934"/>
                    <a:pt x="1075310" y="27616"/>
                  </a:cubicBezTo>
                  <a:cubicBezTo>
                    <a:pt x="1092992" y="45298"/>
                    <a:pt x="1102926" y="69280"/>
                    <a:pt x="1102926" y="94286"/>
                  </a:cubicBezTo>
                  <a:lnTo>
                    <a:pt x="1102926" y="153141"/>
                  </a:lnTo>
                  <a:cubicBezTo>
                    <a:pt x="1102926" y="205214"/>
                    <a:pt x="1060713" y="247427"/>
                    <a:pt x="1008640" y="247427"/>
                  </a:cubicBezTo>
                  <a:lnTo>
                    <a:pt x="94286" y="247427"/>
                  </a:lnTo>
                  <a:cubicBezTo>
                    <a:pt x="42213" y="247427"/>
                    <a:pt x="0" y="205214"/>
                    <a:pt x="0" y="153141"/>
                  </a:cubicBezTo>
                  <a:lnTo>
                    <a:pt x="0" y="94286"/>
                  </a:lnTo>
                  <a:cubicBezTo>
                    <a:pt x="0" y="69280"/>
                    <a:pt x="9934" y="45298"/>
                    <a:pt x="27616" y="27616"/>
                  </a:cubicBezTo>
                  <a:cubicBezTo>
                    <a:pt x="45298" y="9934"/>
                    <a:pt x="69280" y="0"/>
                    <a:pt x="94286" y="0"/>
                  </a:cubicBezTo>
                  <a:close/>
                </a:path>
              </a:pathLst>
            </a:custGeom>
            <a:solidFill>
              <a:srgbClr val="36559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102926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5274597" y="4510480"/>
            <a:ext cx="542925" cy="542925"/>
          </a:xfrm>
          <a:custGeom>
            <a:avLst/>
            <a:gdLst/>
            <a:ahLst/>
            <a:cxnLst/>
            <a:rect l="l" t="t" r="r" b="b"/>
            <a:pathLst>
              <a:path w="542925" h="542925">
                <a:moveTo>
                  <a:pt x="0" y="0"/>
                </a:moveTo>
                <a:lnTo>
                  <a:pt x="542925" y="0"/>
                </a:lnTo>
                <a:lnTo>
                  <a:pt x="542925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7" name="Freeform 27"/>
          <p:cNvSpPr/>
          <p:nvPr/>
        </p:nvSpPr>
        <p:spPr>
          <a:xfrm>
            <a:off x="9371764" y="438469"/>
            <a:ext cx="1774829" cy="1774829"/>
          </a:xfrm>
          <a:custGeom>
            <a:avLst/>
            <a:gdLst/>
            <a:ahLst/>
            <a:cxnLst/>
            <a:rect l="l" t="t" r="r" b="b"/>
            <a:pathLst>
              <a:path w="1774829" h="1774829">
                <a:moveTo>
                  <a:pt x="0" y="0"/>
                </a:moveTo>
                <a:lnTo>
                  <a:pt x="1774829" y="0"/>
                </a:lnTo>
                <a:lnTo>
                  <a:pt x="1774829" y="1774829"/>
                </a:lnTo>
                <a:lnTo>
                  <a:pt x="0" y="17748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8" name="Freeform 28"/>
          <p:cNvSpPr/>
          <p:nvPr/>
        </p:nvSpPr>
        <p:spPr>
          <a:xfrm>
            <a:off x="14999249" y="711097"/>
            <a:ext cx="2508881" cy="912606"/>
          </a:xfrm>
          <a:custGeom>
            <a:avLst/>
            <a:gdLst/>
            <a:ahLst/>
            <a:cxnLst/>
            <a:rect l="l" t="t" r="r" b="b"/>
            <a:pathLst>
              <a:path w="2508881" h="912606">
                <a:moveTo>
                  <a:pt x="0" y="0"/>
                </a:moveTo>
                <a:lnTo>
                  <a:pt x="2508881" y="0"/>
                </a:lnTo>
                <a:lnTo>
                  <a:pt x="2508881" y="912606"/>
                </a:lnTo>
                <a:lnTo>
                  <a:pt x="0" y="9126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9" name="Freeform 29"/>
          <p:cNvSpPr/>
          <p:nvPr/>
        </p:nvSpPr>
        <p:spPr>
          <a:xfrm>
            <a:off x="15882348" y="4173431"/>
            <a:ext cx="1217022" cy="1217022"/>
          </a:xfrm>
          <a:custGeom>
            <a:avLst/>
            <a:gdLst/>
            <a:ahLst/>
            <a:cxnLst/>
            <a:rect l="l" t="t" r="r" b="b"/>
            <a:pathLst>
              <a:path w="1217022" h="1217022">
                <a:moveTo>
                  <a:pt x="0" y="0"/>
                </a:moveTo>
                <a:lnTo>
                  <a:pt x="1217022" y="0"/>
                </a:lnTo>
                <a:lnTo>
                  <a:pt x="1217022" y="1217023"/>
                </a:lnTo>
                <a:lnTo>
                  <a:pt x="0" y="1217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0" name="Freeform 30"/>
          <p:cNvSpPr/>
          <p:nvPr/>
        </p:nvSpPr>
        <p:spPr>
          <a:xfrm>
            <a:off x="11563872" y="627563"/>
            <a:ext cx="1396641" cy="1396641"/>
          </a:xfrm>
          <a:custGeom>
            <a:avLst/>
            <a:gdLst/>
            <a:ahLst/>
            <a:cxnLst/>
            <a:rect l="l" t="t" r="r" b="b"/>
            <a:pathLst>
              <a:path w="1396641" h="1396641">
                <a:moveTo>
                  <a:pt x="0" y="0"/>
                </a:moveTo>
                <a:lnTo>
                  <a:pt x="1396641" y="0"/>
                </a:lnTo>
                <a:lnTo>
                  <a:pt x="1396641" y="1396642"/>
                </a:lnTo>
                <a:lnTo>
                  <a:pt x="0" y="13966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1" name="TextBox 31"/>
          <p:cNvSpPr txBox="1"/>
          <p:nvPr/>
        </p:nvSpPr>
        <p:spPr>
          <a:xfrm>
            <a:off x="558125" y="372749"/>
            <a:ext cx="8537913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5199" b="1">
                <a:solidFill>
                  <a:srgbClr val="0A461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Szoftveres megvalósítás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53060" y="5999381"/>
            <a:ext cx="4050338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WeatherReportController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182236" y="5960957"/>
            <a:ext cx="1030862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Az időjárási adatok fogadásáért, azok ellenőrzéséért, mentéséért és a tárolt adatok lekérdezéséért felelős kontroller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95398" y="7487858"/>
            <a:ext cx="3553399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ReceiveData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95398" y="8922575"/>
            <a:ext cx="3553399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GET végpontok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198535" y="8782875"/>
            <a:ext cx="10388725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Lekérdezzük velük az adatbázisban tárolt időjárási adatokat és ábrázoljuk őket különböző HTML oldalakon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58125" y="1356368"/>
            <a:ext cx="8537913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5199" b="1">
                <a:solidFill>
                  <a:srgbClr val="0A461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Backend programkód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27299" y="3081200"/>
            <a:ext cx="3225727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Webszerver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214833" y="3064511"/>
            <a:ext cx="10500677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Bold"/>
                <a:ea typeface="Inter Bold"/>
                <a:cs typeface="Inter Bold"/>
                <a:sym typeface="Inter Bold"/>
              </a:rPr>
              <a:t>Amazon Lightsail-en futó .NET alapú ASP.NET Core Web API webszerver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11750" y="4546993"/>
            <a:ext cx="3132959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Adatbázis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182236" y="4583506"/>
            <a:ext cx="9758285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Bold"/>
                <a:ea typeface="Inter Bold"/>
                <a:cs typeface="Inter Bold"/>
                <a:sym typeface="Inter Bold"/>
              </a:rPr>
              <a:t>SQLite adatbázis - WeatherData adatmodell - tárolja az összes mért adatot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198535" y="7524338"/>
            <a:ext cx="10356127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POST végpont fogadja az időjárás adatokat JSON formátumban a szerverre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377792" y="-41023"/>
            <a:ext cx="12958064" cy="3581138"/>
          </a:xfrm>
          <a:custGeom>
            <a:avLst/>
            <a:gdLst/>
            <a:ahLst/>
            <a:cxnLst/>
            <a:rect l="l" t="t" r="r" b="b"/>
            <a:pathLst>
              <a:path w="12958064" h="3581138">
                <a:moveTo>
                  <a:pt x="0" y="3581137"/>
                </a:moveTo>
                <a:lnTo>
                  <a:pt x="12958064" y="3581137"/>
                </a:lnTo>
                <a:lnTo>
                  <a:pt x="12958064" y="0"/>
                </a:lnTo>
                <a:lnTo>
                  <a:pt x="0" y="0"/>
                </a:lnTo>
                <a:lnTo>
                  <a:pt x="0" y="3581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>
            <a:off x="4048137" y="6334106"/>
            <a:ext cx="9580845" cy="5452146"/>
          </a:xfrm>
          <a:custGeom>
            <a:avLst/>
            <a:gdLst/>
            <a:ahLst/>
            <a:cxnLst/>
            <a:rect l="l" t="t" r="r" b="b"/>
            <a:pathLst>
              <a:path w="9580845" h="5452146">
                <a:moveTo>
                  <a:pt x="0" y="0"/>
                </a:moveTo>
                <a:lnTo>
                  <a:pt x="9580845" y="0"/>
                </a:lnTo>
                <a:lnTo>
                  <a:pt x="9580845" y="5452145"/>
                </a:lnTo>
                <a:lnTo>
                  <a:pt x="0" y="545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4" name="Group 4"/>
          <p:cNvGrpSpPr/>
          <p:nvPr/>
        </p:nvGrpSpPr>
        <p:grpSpPr>
          <a:xfrm>
            <a:off x="-770806" y="2528578"/>
            <a:ext cx="18278937" cy="7009507"/>
            <a:chOff x="0" y="0"/>
            <a:chExt cx="4814206" cy="18461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4205" cy="1846125"/>
            </a:xfrm>
            <a:custGeom>
              <a:avLst/>
              <a:gdLst/>
              <a:ahLst/>
              <a:cxnLst/>
              <a:rect l="l" t="t" r="r" b="b"/>
              <a:pathLst>
                <a:path w="4814205" h="1846125">
                  <a:moveTo>
                    <a:pt x="7200" y="0"/>
                  </a:moveTo>
                  <a:lnTo>
                    <a:pt x="4807005" y="0"/>
                  </a:lnTo>
                  <a:cubicBezTo>
                    <a:pt x="4810982" y="0"/>
                    <a:pt x="4814205" y="3224"/>
                    <a:pt x="4814205" y="7200"/>
                  </a:cubicBezTo>
                  <a:lnTo>
                    <a:pt x="4814205" y="1838925"/>
                  </a:lnTo>
                  <a:cubicBezTo>
                    <a:pt x="4814205" y="1840835"/>
                    <a:pt x="4813447" y="1842666"/>
                    <a:pt x="4812097" y="1844016"/>
                  </a:cubicBezTo>
                  <a:cubicBezTo>
                    <a:pt x="4810746" y="1845367"/>
                    <a:pt x="4808915" y="1846125"/>
                    <a:pt x="4807005" y="1846125"/>
                  </a:cubicBezTo>
                  <a:lnTo>
                    <a:pt x="7200" y="1846125"/>
                  </a:lnTo>
                  <a:cubicBezTo>
                    <a:pt x="3224" y="1846125"/>
                    <a:pt x="0" y="1842902"/>
                    <a:pt x="0" y="1838925"/>
                  </a:cubicBezTo>
                  <a:lnTo>
                    <a:pt x="0" y="7200"/>
                  </a:lnTo>
                  <a:cubicBezTo>
                    <a:pt x="0" y="3224"/>
                    <a:pt x="3224" y="0"/>
                    <a:pt x="7200" y="0"/>
                  </a:cubicBezTo>
                  <a:close/>
                </a:path>
              </a:pathLst>
            </a:custGeom>
            <a:solidFill>
              <a:srgbClr val="E8F0EA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814206" cy="18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84393" y="6335552"/>
            <a:ext cx="4175408" cy="939450"/>
            <a:chOff x="0" y="0"/>
            <a:chExt cx="1099696" cy="2474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9696" cy="247427"/>
            </a:xfrm>
            <a:custGeom>
              <a:avLst/>
              <a:gdLst/>
              <a:ahLst/>
              <a:cxnLst/>
              <a:rect l="l" t="t" r="r" b="b"/>
              <a:pathLst>
                <a:path w="1099696" h="247427">
                  <a:moveTo>
                    <a:pt x="94563" y="0"/>
                  </a:moveTo>
                  <a:lnTo>
                    <a:pt x="1005133" y="0"/>
                  </a:lnTo>
                  <a:cubicBezTo>
                    <a:pt x="1030213" y="0"/>
                    <a:pt x="1054265" y="9963"/>
                    <a:pt x="1071999" y="27697"/>
                  </a:cubicBezTo>
                  <a:cubicBezTo>
                    <a:pt x="1089733" y="45431"/>
                    <a:pt x="1099696" y="69483"/>
                    <a:pt x="1099696" y="94563"/>
                  </a:cubicBezTo>
                  <a:lnTo>
                    <a:pt x="1099696" y="152864"/>
                  </a:lnTo>
                  <a:cubicBezTo>
                    <a:pt x="1099696" y="177944"/>
                    <a:pt x="1089733" y="201996"/>
                    <a:pt x="1071999" y="219730"/>
                  </a:cubicBezTo>
                  <a:cubicBezTo>
                    <a:pt x="1054265" y="237464"/>
                    <a:pt x="1030213" y="247427"/>
                    <a:pt x="1005133" y="247427"/>
                  </a:cubicBezTo>
                  <a:lnTo>
                    <a:pt x="94563" y="247427"/>
                  </a:lnTo>
                  <a:cubicBezTo>
                    <a:pt x="42337" y="247427"/>
                    <a:pt x="0" y="205090"/>
                    <a:pt x="0" y="152864"/>
                  </a:cubicBezTo>
                  <a:lnTo>
                    <a:pt x="0" y="94563"/>
                  </a:lnTo>
                  <a:cubicBezTo>
                    <a:pt x="0" y="69483"/>
                    <a:pt x="9963" y="45431"/>
                    <a:pt x="27697" y="27697"/>
                  </a:cubicBezTo>
                  <a:cubicBezTo>
                    <a:pt x="45431" y="9963"/>
                    <a:pt x="69483" y="0"/>
                    <a:pt x="94563" y="0"/>
                  </a:cubicBezTo>
                  <a:close/>
                </a:path>
              </a:pathLst>
            </a:custGeom>
            <a:solidFill>
              <a:srgbClr val="36559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99696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4393" y="8017385"/>
            <a:ext cx="4187672" cy="939450"/>
            <a:chOff x="0" y="0"/>
            <a:chExt cx="1102926" cy="2474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2926" cy="247427"/>
            </a:xfrm>
            <a:custGeom>
              <a:avLst/>
              <a:gdLst/>
              <a:ahLst/>
              <a:cxnLst/>
              <a:rect l="l" t="t" r="r" b="b"/>
              <a:pathLst>
                <a:path w="1102926" h="247427">
                  <a:moveTo>
                    <a:pt x="94286" y="0"/>
                  </a:moveTo>
                  <a:lnTo>
                    <a:pt x="1008640" y="0"/>
                  </a:lnTo>
                  <a:cubicBezTo>
                    <a:pt x="1033646" y="0"/>
                    <a:pt x="1057628" y="9934"/>
                    <a:pt x="1075310" y="27616"/>
                  </a:cubicBezTo>
                  <a:cubicBezTo>
                    <a:pt x="1092992" y="45298"/>
                    <a:pt x="1102926" y="69280"/>
                    <a:pt x="1102926" y="94286"/>
                  </a:cubicBezTo>
                  <a:lnTo>
                    <a:pt x="1102926" y="153141"/>
                  </a:lnTo>
                  <a:cubicBezTo>
                    <a:pt x="1102926" y="205214"/>
                    <a:pt x="1060713" y="247427"/>
                    <a:pt x="1008640" y="247427"/>
                  </a:cubicBezTo>
                  <a:lnTo>
                    <a:pt x="94286" y="247427"/>
                  </a:lnTo>
                  <a:cubicBezTo>
                    <a:pt x="42213" y="247427"/>
                    <a:pt x="0" y="205214"/>
                    <a:pt x="0" y="153141"/>
                  </a:cubicBezTo>
                  <a:lnTo>
                    <a:pt x="0" y="94286"/>
                  </a:lnTo>
                  <a:cubicBezTo>
                    <a:pt x="0" y="69280"/>
                    <a:pt x="9934" y="45298"/>
                    <a:pt x="27616" y="27616"/>
                  </a:cubicBezTo>
                  <a:cubicBezTo>
                    <a:pt x="45298" y="9934"/>
                    <a:pt x="69280" y="0"/>
                    <a:pt x="94286" y="0"/>
                  </a:cubicBezTo>
                  <a:close/>
                </a:path>
              </a:pathLst>
            </a:custGeom>
            <a:solidFill>
              <a:srgbClr val="36559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102926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262333" y="6569133"/>
            <a:ext cx="542925" cy="542925"/>
          </a:xfrm>
          <a:custGeom>
            <a:avLst/>
            <a:gdLst/>
            <a:ahLst/>
            <a:cxnLst/>
            <a:rect l="l" t="t" r="r" b="b"/>
            <a:pathLst>
              <a:path w="542925" h="542925">
                <a:moveTo>
                  <a:pt x="0" y="0"/>
                </a:moveTo>
                <a:lnTo>
                  <a:pt x="542925" y="0"/>
                </a:lnTo>
                <a:lnTo>
                  <a:pt x="542925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4" name="Freeform 14"/>
          <p:cNvSpPr/>
          <p:nvPr/>
        </p:nvSpPr>
        <p:spPr>
          <a:xfrm>
            <a:off x="5274597" y="8215648"/>
            <a:ext cx="542925" cy="542925"/>
          </a:xfrm>
          <a:custGeom>
            <a:avLst/>
            <a:gdLst/>
            <a:ahLst/>
            <a:cxnLst/>
            <a:rect l="l" t="t" r="r" b="b"/>
            <a:pathLst>
              <a:path w="542925" h="542925">
                <a:moveTo>
                  <a:pt x="0" y="0"/>
                </a:moveTo>
                <a:lnTo>
                  <a:pt x="542925" y="0"/>
                </a:lnTo>
                <a:lnTo>
                  <a:pt x="542925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grpSp>
        <p:nvGrpSpPr>
          <p:cNvPr id="15" name="Group 15"/>
          <p:cNvGrpSpPr/>
          <p:nvPr/>
        </p:nvGrpSpPr>
        <p:grpSpPr>
          <a:xfrm>
            <a:off x="884393" y="2989803"/>
            <a:ext cx="4187672" cy="939450"/>
            <a:chOff x="0" y="0"/>
            <a:chExt cx="1102926" cy="2474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02926" cy="247427"/>
            </a:xfrm>
            <a:custGeom>
              <a:avLst/>
              <a:gdLst/>
              <a:ahLst/>
              <a:cxnLst/>
              <a:rect l="l" t="t" r="r" b="b"/>
              <a:pathLst>
                <a:path w="1102926" h="247427">
                  <a:moveTo>
                    <a:pt x="94286" y="0"/>
                  </a:moveTo>
                  <a:lnTo>
                    <a:pt x="1008640" y="0"/>
                  </a:lnTo>
                  <a:cubicBezTo>
                    <a:pt x="1033646" y="0"/>
                    <a:pt x="1057628" y="9934"/>
                    <a:pt x="1075310" y="27616"/>
                  </a:cubicBezTo>
                  <a:cubicBezTo>
                    <a:pt x="1092992" y="45298"/>
                    <a:pt x="1102926" y="69280"/>
                    <a:pt x="1102926" y="94286"/>
                  </a:cubicBezTo>
                  <a:lnTo>
                    <a:pt x="1102926" y="153141"/>
                  </a:lnTo>
                  <a:cubicBezTo>
                    <a:pt x="1102926" y="205214"/>
                    <a:pt x="1060713" y="247427"/>
                    <a:pt x="1008640" y="247427"/>
                  </a:cubicBezTo>
                  <a:lnTo>
                    <a:pt x="94286" y="247427"/>
                  </a:lnTo>
                  <a:cubicBezTo>
                    <a:pt x="42213" y="247427"/>
                    <a:pt x="0" y="205214"/>
                    <a:pt x="0" y="153141"/>
                  </a:cubicBezTo>
                  <a:lnTo>
                    <a:pt x="0" y="94286"/>
                  </a:lnTo>
                  <a:cubicBezTo>
                    <a:pt x="0" y="69280"/>
                    <a:pt x="9934" y="45298"/>
                    <a:pt x="27616" y="27616"/>
                  </a:cubicBezTo>
                  <a:cubicBezTo>
                    <a:pt x="45298" y="9934"/>
                    <a:pt x="69280" y="0"/>
                    <a:pt x="94286" y="0"/>
                  </a:cubicBezTo>
                  <a:close/>
                </a:path>
              </a:pathLst>
            </a:custGeom>
            <a:solidFill>
              <a:srgbClr val="36559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102926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5274597" y="3140567"/>
            <a:ext cx="542925" cy="542925"/>
          </a:xfrm>
          <a:custGeom>
            <a:avLst/>
            <a:gdLst/>
            <a:ahLst/>
            <a:cxnLst/>
            <a:rect l="l" t="t" r="r" b="b"/>
            <a:pathLst>
              <a:path w="542925" h="542925">
                <a:moveTo>
                  <a:pt x="0" y="0"/>
                </a:moveTo>
                <a:lnTo>
                  <a:pt x="542925" y="0"/>
                </a:lnTo>
                <a:lnTo>
                  <a:pt x="542925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grpSp>
        <p:nvGrpSpPr>
          <p:cNvPr id="19" name="Group 19"/>
          <p:cNvGrpSpPr/>
          <p:nvPr/>
        </p:nvGrpSpPr>
        <p:grpSpPr>
          <a:xfrm>
            <a:off x="884393" y="4662677"/>
            <a:ext cx="4187672" cy="939450"/>
            <a:chOff x="0" y="0"/>
            <a:chExt cx="1102926" cy="24742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2926" cy="247427"/>
            </a:xfrm>
            <a:custGeom>
              <a:avLst/>
              <a:gdLst/>
              <a:ahLst/>
              <a:cxnLst/>
              <a:rect l="l" t="t" r="r" b="b"/>
              <a:pathLst>
                <a:path w="1102926" h="247427">
                  <a:moveTo>
                    <a:pt x="94286" y="0"/>
                  </a:moveTo>
                  <a:lnTo>
                    <a:pt x="1008640" y="0"/>
                  </a:lnTo>
                  <a:cubicBezTo>
                    <a:pt x="1033646" y="0"/>
                    <a:pt x="1057628" y="9934"/>
                    <a:pt x="1075310" y="27616"/>
                  </a:cubicBezTo>
                  <a:cubicBezTo>
                    <a:pt x="1092992" y="45298"/>
                    <a:pt x="1102926" y="69280"/>
                    <a:pt x="1102926" y="94286"/>
                  </a:cubicBezTo>
                  <a:lnTo>
                    <a:pt x="1102926" y="153141"/>
                  </a:lnTo>
                  <a:cubicBezTo>
                    <a:pt x="1102926" y="205214"/>
                    <a:pt x="1060713" y="247427"/>
                    <a:pt x="1008640" y="247427"/>
                  </a:cubicBezTo>
                  <a:lnTo>
                    <a:pt x="94286" y="247427"/>
                  </a:lnTo>
                  <a:cubicBezTo>
                    <a:pt x="42213" y="247427"/>
                    <a:pt x="0" y="205214"/>
                    <a:pt x="0" y="153141"/>
                  </a:cubicBezTo>
                  <a:lnTo>
                    <a:pt x="0" y="94286"/>
                  </a:lnTo>
                  <a:cubicBezTo>
                    <a:pt x="0" y="69280"/>
                    <a:pt x="9934" y="45298"/>
                    <a:pt x="27616" y="27616"/>
                  </a:cubicBezTo>
                  <a:cubicBezTo>
                    <a:pt x="45298" y="9934"/>
                    <a:pt x="69280" y="0"/>
                    <a:pt x="94286" y="0"/>
                  </a:cubicBezTo>
                  <a:close/>
                </a:path>
              </a:pathLst>
            </a:custGeom>
            <a:solidFill>
              <a:srgbClr val="36559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102926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5274597" y="4860940"/>
            <a:ext cx="542925" cy="542925"/>
          </a:xfrm>
          <a:custGeom>
            <a:avLst/>
            <a:gdLst/>
            <a:ahLst/>
            <a:cxnLst/>
            <a:rect l="l" t="t" r="r" b="b"/>
            <a:pathLst>
              <a:path w="542925" h="542925">
                <a:moveTo>
                  <a:pt x="0" y="0"/>
                </a:moveTo>
                <a:lnTo>
                  <a:pt x="542925" y="0"/>
                </a:lnTo>
                <a:lnTo>
                  <a:pt x="542925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3" name="Freeform 23"/>
          <p:cNvSpPr/>
          <p:nvPr/>
        </p:nvSpPr>
        <p:spPr>
          <a:xfrm>
            <a:off x="14116788" y="368424"/>
            <a:ext cx="3647466" cy="1914919"/>
          </a:xfrm>
          <a:custGeom>
            <a:avLst/>
            <a:gdLst/>
            <a:ahLst/>
            <a:cxnLst/>
            <a:rect l="l" t="t" r="r" b="b"/>
            <a:pathLst>
              <a:path w="3647466" h="1914919">
                <a:moveTo>
                  <a:pt x="0" y="0"/>
                </a:moveTo>
                <a:lnTo>
                  <a:pt x="3647465" y="0"/>
                </a:lnTo>
                <a:lnTo>
                  <a:pt x="3647465" y="1914919"/>
                </a:lnTo>
                <a:lnTo>
                  <a:pt x="0" y="19149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4" name="Freeform 24"/>
          <p:cNvSpPr/>
          <p:nvPr/>
        </p:nvSpPr>
        <p:spPr>
          <a:xfrm>
            <a:off x="10215588" y="240689"/>
            <a:ext cx="2042655" cy="2042655"/>
          </a:xfrm>
          <a:custGeom>
            <a:avLst/>
            <a:gdLst/>
            <a:ahLst/>
            <a:cxnLst/>
            <a:rect l="l" t="t" r="r" b="b"/>
            <a:pathLst>
              <a:path w="2042655" h="2042655">
                <a:moveTo>
                  <a:pt x="0" y="0"/>
                </a:moveTo>
                <a:lnTo>
                  <a:pt x="2042655" y="0"/>
                </a:lnTo>
                <a:lnTo>
                  <a:pt x="2042655" y="2042654"/>
                </a:lnTo>
                <a:lnTo>
                  <a:pt x="0" y="20426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5" name="TextBox 25"/>
          <p:cNvSpPr txBox="1"/>
          <p:nvPr/>
        </p:nvSpPr>
        <p:spPr>
          <a:xfrm>
            <a:off x="558125" y="372749"/>
            <a:ext cx="8537913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5199" b="1">
                <a:solidFill>
                  <a:srgbClr val="0A461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Szoftveres megvalósítás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3060" y="6556922"/>
            <a:ext cx="4050338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fetchWeatherData()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182236" y="6428333"/>
            <a:ext cx="10308623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JavaScript függvény felelős az adatlekérésért az API-ból. A fetch() API segítségével az alkalmazás lekéri a legfrissebb időjárási adatokat a GET végpontokból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95398" y="8252194"/>
            <a:ext cx="3553399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Chart.js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58125" y="1356368"/>
            <a:ext cx="8537913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5199" b="1">
                <a:solidFill>
                  <a:srgbClr val="0A461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Frontend programkód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7299" y="3224578"/>
            <a:ext cx="3225727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Frontend célja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198535" y="3037381"/>
            <a:ext cx="10500677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Bold"/>
                <a:ea typeface="Inter Bold"/>
                <a:cs typeface="Inter Bold"/>
                <a:sym typeface="Inter Bold"/>
              </a:rPr>
              <a:t>A backend API végpontjaiból dinamikusan betölti és jól strukturált formában jeleníti meg a felhasználónak a mért időjárási adatokat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11750" y="4897453"/>
            <a:ext cx="3132959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CSS, Bootsrap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182236" y="4757753"/>
            <a:ext cx="9758285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Bold"/>
                <a:ea typeface="Inter Bold"/>
                <a:cs typeface="Inter Bold"/>
                <a:sym typeface="Inter Bold"/>
              </a:rPr>
              <a:t>A felhasználói élmény javítása érdekében. Vizuálisan elrendezett és jól olvasható formában jelenjenek meg az oldalak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198535" y="8112494"/>
            <a:ext cx="10356127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Grafikon, amely egy megtervezett, interaktív diagramot jelenít meg az adott napi mért időjárási adatokról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0780268" y="-1520719"/>
            <a:ext cx="12958064" cy="3581138"/>
          </a:xfrm>
          <a:custGeom>
            <a:avLst/>
            <a:gdLst/>
            <a:ahLst/>
            <a:cxnLst/>
            <a:rect l="l" t="t" r="r" b="b"/>
            <a:pathLst>
              <a:path w="12958064" h="3581138">
                <a:moveTo>
                  <a:pt x="0" y="3581137"/>
                </a:moveTo>
                <a:lnTo>
                  <a:pt x="12958064" y="3581137"/>
                </a:lnTo>
                <a:lnTo>
                  <a:pt x="12958064" y="0"/>
                </a:lnTo>
                <a:lnTo>
                  <a:pt x="0" y="0"/>
                </a:lnTo>
                <a:lnTo>
                  <a:pt x="0" y="3581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>
            <a:off x="15397812" y="1028700"/>
            <a:ext cx="1861488" cy="594368"/>
          </a:xfrm>
          <a:custGeom>
            <a:avLst/>
            <a:gdLst/>
            <a:ahLst/>
            <a:cxnLst/>
            <a:rect l="l" t="t" r="r" b="b"/>
            <a:pathLst>
              <a:path w="1861488" h="594368">
                <a:moveTo>
                  <a:pt x="0" y="0"/>
                </a:moveTo>
                <a:lnTo>
                  <a:pt x="1861488" y="0"/>
                </a:lnTo>
                <a:lnTo>
                  <a:pt x="1861488" y="594368"/>
                </a:lnTo>
                <a:lnTo>
                  <a:pt x="0" y="59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" name="Freeform 4"/>
          <p:cNvSpPr/>
          <p:nvPr/>
        </p:nvSpPr>
        <p:spPr>
          <a:xfrm>
            <a:off x="10239478" y="2467942"/>
            <a:ext cx="9029900" cy="7472242"/>
          </a:xfrm>
          <a:custGeom>
            <a:avLst/>
            <a:gdLst/>
            <a:ahLst/>
            <a:cxnLst/>
            <a:rect l="l" t="t" r="r" b="b"/>
            <a:pathLst>
              <a:path w="9029900" h="7472242">
                <a:moveTo>
                  <a:pt x="0" y="0"/>
                </a:moveTo>
                <a:lnTo>
                  <a:pt x="9029899" y="0"/>
                </a:lnTo>
                <a:lnTo>
                  <a:pt x="9029899" y="7472242"/>
                </a:lnTo>
                <a:lnTo>
                  <a:pt x="0" y="7472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5" name="Group 5"/>
          <p:cNvGrpSpPr/>
          <p:nvPr/>
        </p:nvGrpSpPr>
        <p:grpSpPr>
          <a:xfrm>
            <a:off x="884654" y="2235770"/>
            <a:ext cx="10373100" cy="7704414"/>
            <a:chOff x="0" y="0"/>
            <a:chExt cx="1814162" cy="13474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14162" cy="1347433"/>
            </a:xfrm>
            <a:custGeom>
              <a:avLst/>
              <a:gdLst/>
              <a:ahLst/>
              <a:cxnLst/>
              <a:rect l="l" t="t" r="r" b="b"/>
              <a:pathLst>
                <a:path w="1814162" h="1347433">
                  <a:moveTo>
                    <a:pt x="8956" y="0"/>
                  </a:moveTo>
                  <a:lnTo>
                    <a:pt x="1805206" y="0"/>
                  </a:lnTo>
                  <a:cubicBezTo>
                    <a:pt x="1807582" y="0"/>
                    <a:pt x="1809859" y="944"/>
                    <a:pt x="1811539" y="2623"/>
                  </a:cubicBezTo>
                  <a:cubicBezTo>
                    <a:pt x="1813219" y="4303"/>
                    <a:pt x="1814162" y="6581"/>
                    <a:pt x="1814162" y="8956"/>
                  </a:cubicBezTo>
                  <a:lnTo>
                    <a:pt x="1814162" y="1338477"/>
                  </a:lnTo>
                  <a:cubicBezTo>
                    <a:pt x="1814162" y="1343423"/>
                    <a:pt x="1810152" y="1347433"/>
                    <a:pt x="1805206" y="1347433"/>
                  </a:cubicBezTo>
                  <a:lnTo>
                    <a:pt x="8956" y="1347433"/>
                  </a:lnTo>
                  <a:cubicBezTo>
                    <a:pt x="6581" y="1347433"/>
                    <a:pt x="4303" y="1346490"/>
                    <a:pt x="2623" y="1344810"/>
                  </a:cubicBezTo>
                  <a:cubicBezTo>
                    <a:pt x="944" y="1343130"/>
                    <a:pt x="0" y="1340852"/>
                    <a:pt x="0" y="1338477"/>
                  </a:cubicBezTo>
                  <a:lnTo>
                    <a:pt x="0" y="8956"/>
                  </a:lnTo>
                  <a:cubicBezTo>
                    <a:pt x="0" y="6581"/>
                    <a:pt x="944" y="4303"/>
                    <a:pt x="2623" y="2623"/>
                  </a:cubicBezTo>
                  <a:cubicBezTo>
                    <a:pt x="4303" y="944"/>
                    <a:pt x="6581" y="0"/>
                    <a:pt x="8956" y="0"/>
                  </a:cubicBezTo>
                  <a:close/>
                </a:path>
              </a:pathLst>
            </a:custGeom>
            <a:blipFill>
              <a:blip r:embed="rId7"/>
              <a:stretch>
                <a:fillRect t="-236" b="-236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768354"/>
            <a:ext cx="8115300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5199" b="1">
                <a:solidFill>
                  <a:srgbClr val="0A461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Főoldal</a:t>
            </a:r>
          </a:p>
        </p:txBody>
      </p:sp>
      <p:sp>
        <p:nvSpPr>
          <p:cNvPr id="8" name="Freeform 8"/>
          <p:cNvSpPr/>
          <p:nvPr/>
        </p:nvSpPr>
        <p:spPr>
          <a:xfrm>
            <a:off x="5949512" y="381806"/>
            <a:ext cx="2466026" cy="1571378"/>
          </a:xfrm>
          <a:custGeom>
            <a:avLst/>
            <a:gdLst/>
            <a:ahLst/>
            <a:cxnLst/>
            <a:rect l="l" t="t" r="r" b="b"/>
            <a:pathLst>
              <a:path w="2466026" h="1571378">
                <a:moveTo>
                  <a:pt x="0" y="0"/>
                </a:moveTo>
                <a:lnTo>
                  <a:pt x="2466026" y="0"/>
                </a:lnTo>
                <a:lnTo>
                  <a:pt x="2466026" y="1571378"/>
                </a:lnTo>
                <a:lnTo>
                  <a:pt x="0" y="157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0780268" y="-1520719"/>
            <a:ext cx="12958064" cy="3581138"/>
          </a:xfrm>
          <a:custGeom>
            <a:avLst/>
            <a:gdLst/>
            <a:ahLst/>
            <a:cxnLst/>
            <a:rect l="l" t="t" r="r" b="b"/>
            <a:pathLst>
              <a:path w="12958064" h="3581138">
                <a:moveTo>
                  <a:pt x="0" y="3581137"/>
                </a:moveTo>
                <a:lnTo>
                  <a:pt x="12958064" y="3581137"/>
                </a:lnTo>
                <a:lnTo>
                  <a:pt x="12958064" y="0"/>
                </a:lnTo>
                <a:lnTo>
                  <a:pt x="0" y="0"/>
                </a:lnTo>
                <a:lnTo>
                  <a:pt x="0" y="3581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>
            <a:off x="15397812" y="1028700"/>
            <a:ext cx="1861488" cy="594368"/>
          </a:xfrm>
          <a:custGeom>
            <a:avLst/>
            <a:gdLst/>
            <a:ahLst/>
            <a:cxnLst/>
            <a:rect l="l" t="t" r="r" b="b"/>
            <a:pathLst>
              <a:path w="1861488" h="594368">
                <a:moveTo>
                  <a:pt x="0" y="0"/>
                </a:moveTo>
                <a:lnTo>
                  <a:pt x="1861488" y="0"/>
                </a:lnTo>
                <a:lnTo>
                  <a:pt x="1861488" y="594368"/>
                </a:lnTo>
                <a:lnTo>
                  <a:pt x="0" y="59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4" name="Group 4"/>
          <p:cNvGrpSpPr/>
          <p:nvPr/>
        </p:nvGrpSpPr>
        <p:grpSpPr>
          <a:xfrm>
            <a:off x="1028700" y="3067078"/>
            <a:ext cx="7621950" cy="6191222"/>
            <a:chOff x="0" y="0"/>
            <a:chExt cx="1814162" cy="14736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14162" cy="1473623"/>
            </a:xfrm>
            <a:custGeom>
              <a:avLst/>
              <a:gdLst/>
              <a:ahLst/>
              <a:cxnLst/>
              <a:rect l="l" t="t" r="r" b="b"/>
              <a:pathLst>
                <a:path w="1814162" h="1473623">
                  <a:moveTo>
                    <a:pt x="12189" y="0"/>
                  </a:moveTo>
                  <a:lnTo>
                    <a:pt x="1801974" y="0"/>
                  </a:lnTo>
                  <a:cubicBezTo>
                    <a:pt x="1805206" y="0"/>
                    <a:pt x="1808306" y="1284"/>
                    <a:pt x="1810592" y="3570"/>
                  </a:cubicBezTo>
                  <a:cubicBezTo>
                    <a:pt x="1812878" y="5856"/>
                    <a:pt x="1814162" y="8956"/>
                    <a:pt x="1814162" y="12189"/>
                  </a:cubicBezTo>
                  <a:lnTo>
                    <a:pt x="1814162" y="1461434"/>
                  </a:lnTo>
                  <a:cubicBezTo>
                    <a:pt x="1814162" y="1464667"/>
                    <a:pt x="1812878" y="1467767"/>
                    <a:pt x="1810592" y="1470053"/>
                  </a:cubicBezTo>
                  <a:cubicBezTo>
                    <a:pt x="1808306" y="1472339"/>
                    <a:pt x="1805206" y="1473623"/>
                    <a:pt x="1801974" y="1473623"/>
                  </a:cubicBezTo>
                  <a:lnTo>
                    <a:pt x="12189" y="1473623"/>
                  </a:lnTo>
                  <a:cubicBezTo>
                    <a:pt x="8956" y="1473623"/>
                    <a:pt x="5856" y="1472339"/>
                    <a:pt x="3570" y="1470053"/>
                  </a:cubicBezTo>
                  <a:cubicBezTo>
                    <a:pt x="1284" y="1467767"/>
                    <a:pt x="0" y="1464667"/>
                    <a:pt x="0" y="1461434"/>
                  </a:cubicBezTo>
                  <a:lnTo>
                    <a:pt x="0" y="12189"/>
                  </a:lnTo>
                  <a:cubicBezTo>
                    <a:pt x="0" y="8956"/>
                    <a:pt x="1284" y="5856"/>
                    <a:pt x="3570" y="3570"/>
                  </a:cubicBezTo>
                  <a:cubicBezTo>
                    <a:pt x="5856" y="1284"/>
                    <a:pt x="8956" y="0"/>
                    <a:pt x="12189" y="0"/>
                  </a:cubicBezTo>
                  <a:close/>
                </a:path>
              </a:pathLst>
            </a:custGeom>
            <a:blipFill>
              <a:blip r:embed="rId6"/>
              <a:stretch>
                <a:fillRect l="-374" r="-374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6" name="Freeform 6"/>
          <p:cNvSpPr/>
          <p:nvPr/>
        </p:nvSpPr>
        <p:spPr>
          <a:xfrm>
            <a:off x="13526092" y="-933804"/>
            <a:ext cx="10012156" cy="12154606"/>
          </a:xfrm>
          <a:custGeom>
            <a:avLst/>
            <a:gdLst/>
            <a:ahLst/>
            <a:cxnLst/>
            <a:rect l="l" t="t" r="r" b="b"/>
            <a:pathLst>
              <a:path w="10012156" h="12154606">
                <a:moveTo>
                  <a:pt x="0" y="0"/>
                </a:moveTo>
                <a:lnTo>
                  <a:pt x="10012156" y="0"/>
                </a:lnTo>
                <a:lnTo>
                  <a:pt x="10012156" y="12154606"/>
                </a:lnTo>
                <a:lnTo>
                  <a:pt x="0" y="12154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9648534" y="3067078"/>
            <a:ext cx="7715695" cy="6326870"/>
          </a:xfrm>
          <a:custGeom>
            <a:avLst/>
            <a:gdLst/>
            <a:ahLst/>
            <a:cxnLst/>
            <a:rect l="l" t="t" r="r" b="b"/>
            <a:pathLst>
              <a:path w="7715695" h="6326870">
                <a:moveTo>
                  <a:pt x="0" y="0"/>
                </a:moveTo>
                <a:lnTo>
                  <a:pt x="7715696" y="0"/>
                </a:lnTo>
                <a:lnTo>
                  <a:pt x="7715696" y="6326871"/>
                </a:lnTo>
                <a:lnTo>
                  <a:pt x="0" y="63268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TextBox 8"/>
          <p:cNvSpPr txBox="1"/>
          <p:nvPr/>
        </p:nvSpPr>
        <p:spPr>
          <a:xfrm>
            <a:off x="1028700" y="636913"/>
            <a:ext cx="8115300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5199" b="1">
                <a:solidFill>
                  <a:srgbClr val="0A461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Az egyes időjárási adatok oldalai</a:t>
            </a:r>
          </a:p>
        </p:txBody>
      </p:sp>
      <p:sp>
        <p:nvSpPr>
          <p:cNvPr id="9" name="Freeform 9"/>
          <p:cNvSpPr/>
          <p:nvPr/>
        </p:nvSpPr>
        <p:spPr>
          <a:xfrm>
            <a:off x="9000732" y="1028700"/>
            <a:ext cx="946724" cy="929224"/>
          </a:xfrm>
          <a:custGeom>
            <a:avLst/>
            <a:gdLst/>
            <a:ahLst/>
            <a:cxnLst/>
            <a:rect l="l" t="t" r="r" b="b"/>
            <a:pathLst>
              <a:path w="946724" h="929224">
                <a:moveTo>
                  <a:pt x="0" y="0"/>
                </a:moveTo>
                <a:lnTo>
                  <a:pt x="946724" y="0"/>
                </a:lnTo>
                <a:lnTo>
                  <a:pt x="946724" y="929224"/>
                </a:lnTo>
                <a:lnTo>
                  <a:pt x="0" y="9292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0780268" y="-1520719"/>
            <a:ext cx="12958064" cy="3581138"/>
          </a:xfrm>
          <a:custGeom>
            <a:avLst/>
            <a:gdLst/>
            <a:ahLst/>
            <a:cxnLst/>
            <a:rect l="l" t="t" r="r" b="b"/>
            <a:pathLst>
              <a:path w="12958064" h="3581138">
                <a:moveTo>
                  <a:pt x="0" y="3581137"/>
                </a:moveTo>
                <a:lnTo>
                  <a:pt x="12958064" y="3581137"/>
                </a:lnTo>
                <a:lnTo>
                  <a:pt x="12958064" y="0"/>
                </a:lnTo>
                <a:lnTo>
                  <a:pt x="0" y="0"/>
                </a:lnTo>
                <a:lnTo>
                  <a:pt x="0" y="3581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>
            <a:off x="15397812" y="1028700"/>
            <a:ext cx="1861488" cy="594368"/>
          </a:xfrm>
          <a:custGeom>
            <a:avLst/>
            <a:gdLst/>
            <a:ahLst/>
            <a:cxnLst/>
            <a:rect l="l" t="t" r="r" b="b"/>
            <a:pathLst>
              <a:path w="1861488" h="594368">
                <a:moveTo>
                  <a:pt x="0" y="0"/>
                </a:moveTo>
                <a:lnTo>
                  <a:pt x="1861488" y="0"/>
                </a:lnTo>
                <a:lnTo>
                  <a:pt x="1861488" y="594368"/>
                </a:lnTo>
                <a:lnTo>
                  <a:pt x="0" y="59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" name="Freeform 4"/>
          <p:cNvSpPr/>
          <p:nvPr/>
        </p:nvSpPr>
        <p:spPr>
          <a:xfrm>
            <a:off x="-16194" y="4098250"/>
            <a:ext cx="18321080" cy="6798338"/>
          </a:xfrm>
          <a:custGeom>
            <a:avLst/>
            <a:gdLst/>
            <a:ahLst/>
            <a:cxnLst/>
            <a:rect l="l" t="t" r="r" b="b"/>
            <a:pathLst>
              <a:path w="18321080" h="6798338">
                <a:moveTo>
                  <a:pt x="0" y="0"/>
                </a:moveTo>
                <a:lnTo>
                  <a:pt x="18321080" y="0"/>
                </a:lnTo>
                <a:lnTo>
                  <a:pt x="18321080" y="6798338"/>
                </a:lnTo>
                <a:lnTo>
                  <a:pt x="0" y="6798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5" name="Group 5"/>
          <p:cNvGrpSpPr/>
          <p:nvPr/>
        </p:nvGrpSpPr>
        <p:grpSpPr>
          <a:xfrm>
            <a:off x="3186176" y="2504660"/>
            <a:ext cx="11833187" cy="6568103"/>
            <a:chOff x="0" y="0"/>
            <a:chExt cx="2473677" cy="13730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73677" cy="1373033"/>
            </a:xfrm>
            <a:custGeom>
              <a:avLst/>
              <a:gdLst/>
              <a:ahLst/>
              <a:cxnLst/>
              <a:rect l="l" t="t" r="r" b="b"/>
              <a:pathLst>
                <a:path w="2473677" h="1373033">
                  <a:moveTo>
                    <a:pt x="7851" y="0"/>
                  </a:moveTo>
                  <a:lnTo>
                    <a:pt x="2465825" y="0"/>
                  </a:lnTo>
                  <a:cubicBezTo>
                    <a:pt x="2470161" y="0"/>
                    <a:pt x="2473677" y="3515"/>
                    <a:pt x="2473677" y="7851"/>
                  </a:cubicBezTo>
                  <a:lnTo>
                    <a:pt x="2473677" y="1365182"/>
                  </a:lnTo>
                  <a:cubicBezTo>
                    <a:pt x="2473677" y="1369518"/>
                    <a:pt x="2470161" y="1373033"/>
                    <a:pt x="2465825" y="1373033"/>
                  </a:cubicBezTo>
                  <a:lnTo>
                    <a:pt x="7851" y="1373033"/>
                  </a:lnTo>
                  <a:cubicBezTo>
                    <a:pt x="5769" y="1373033"/>
                    <a:pt x="3772" y="1372206"/>
                    <a:pt x="2300" y="1370734"/>
                  </a:cubicBezTo>
                  <a:cubicBezTo>
                    <a:pt x="827" y="1369261"/>
                    <a:pt x="0" y="1367265"/>
                    <a:pt x="0" y="1365182"/>
                  </a:cubicBezTo>
                  <a:lnTo>
                    <a:pt x="0" y="7851"/>
                  </a:lnTo>
                  <a:cubicBezTo>
                    <a:pt x="0" y="3515"/>
                    <a:pt x="3515" y="0"/>
                    <a:pt x="7851" y="0"/>
                  </a:cubicBezTo>
                  <a:close/>
                </a:path>
              </a:pathLst>
            </a:custGeom>
            <a:blipFill>
              <a:blip r:embed="rId8"/>
              <a:stretch>
                <a:fillRect l="-345" r="-345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636913"/>
            <a:ext cx="8115300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5199" b="1">
                <a:solidFill>
                  <a:srgbClr val="0A461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Összes adat ábrázolása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78264" y="-659649"/>
            <a:ext cx="8997186" cy="5953413"/>
          </a:xfrm>
          <a:custGeom>
            <a:avLst/>
            <a:gdLst/>
            <a:ahLst/>
            <a:cxnLst/>
            <a:rect l="l" t="t" r="r" b="b"/>
            <a:pathLst>
              <a:path w="8997186" h="5953413">
                <a:moveTo>
                  <a:pt x="8997187" y="0"/>
                </a:moveTo>
                <a:lnTo>
                  <a:pt x="0" y="0"/>
                </a:lnTo>
                <a:lnTo>
                  <a:pt x="0" y="5953413"/>
                </a:lnTo>
                <a:lnTo>
                  <a:pt x="8997187" y="5953413"/>
                </a:lnTo>
                <a:lnTo>
                  <a:pt x="899718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6121843" y="1028700"/>
            <a:ext cx="11137457" cy="3803295"/>
            <a:chOff x="0" y="0"/>
            <a:chExt cx="1725484" cy="589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25483" cy="589230"/>
            </a:xfrm>
            <a:custGeom>
              <a:avLst/>
              <a:gdLst/>
              <a:ahLst/>
              <a:cxnLst/>
              <a:rect l="l" t="t" r="r" b="b"/>
              <a:pathLst>
                <a:path w="1725483" h="589230">
                  <a:moveTo>
                    <a:pt x="8341" y="0"/>
                  </a:moveTo>
                  <a:lnTo>
                    <a:pt x="1717142" y="0"/>
                  </a:lnTo>
                  <a:cubicBezTo>
                    <a:pt x="1719354" y="0"/>
                    <a:pt x="1721476" y="879"/>
                    <a:pt x="1723040" y="2443"/>
                  </a:cubicBezTo>
                  <a:cubicBezTo>
                    <a:pt x="1724605" y="4008"/>
                    <a:pt x="1725483" y="6129"/>
                    <a:pt x="1725483" y="8341"/>
                  </a:cubicBezTo>
                  <a:lnTo>
                    <a:pt x="1725483" y="580888"/>
                  </a:lnTo>
                  <a:cubicBezTo>
                    <a:pt x="1725483" y="583101"/>
                    <a:pt x="1724605" y="585222"/>
                    <a:pt x="1723040" y="586787"/>
                  </a:cubicBezTo>
                  <a:cubicBezTo>
                    <a:pt x="1721476" y="588351"/>
                    <a:pt x="1719354" y="589230"/>
                    <a:pt x="1717142" y="589230"/>
                  </a:cubicBezTo>
                  <a:lnTo>
                    <a:pt x="8341" y="589230"/>
                  </a:lnTo>
                  <a:cubicBezTo>
                    <a:pt x="6129" y="589230"/>
                    <a:pt x="4008" y="588351"/>
                    <a:pt x="2443" y="586787"/>
                  </a:cubicBezTo>
                  <a:cubicBezTo>
                    <a:pt x="879" y="585222"/>
                    <a:pt x="0" y="583101"/>
                    <a:pt x="0" y="580888"/>
                  </a:cubicBezTo>
                  <a:lnTo>
                    <a:pt x="0" y="8341"/>
                  </a:lnTo>
                  <a:cubicBezTo>
                    <a:pt x="0" y="6129"/>
                    <a:pt x="879" y="4008"/>
                    <a:pt x="2443" y="2443"/>
                  </a:cubicBezTo>
                  <a:cubicBezTo>
                    <a:pt x="4008" y="879"/>
                    <a:pt x="6129" y="0"/>
                    <a:pt x="8341" y="0"/>
                  </a:cubicBezTo>
                  <a:close/>
                </a:path>
              </a:pathLst>
            </a:custGeom>
            <a:blipFill>
              <a:blip r:embed="rId4"/>
              <a:stretch>
                <a:fillRect t="-191367" b="-74679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790700"/>
            <a:ext cx="8769532" cy="8965791"/>
            <a:chOff x="0" y="0"/>
            <a:chExt cx="2309671" cy="18586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09671" cy="1858613"/>
            </a:xfrm>
            <a:custGeom>
              <a:avLst/>
              <a:gdLst/>
              <a:ahLst/>
              <a:cxnLst/>
              <a:rect l="l" t="t" r="r" b="b"/>
              <a:pathLst>
                <a:path w="2309671" h="1858613">
                  <a:moveTo>
                    <a:pt x="17656" y="0"/>
                  </a:moveTo>
                  <a:lnTo>
                    <a:pt x="2292015" y="0"/>
                  </a:lnTo>
                  <a:cubicBezTo>
                    <a:pt x="2301766" y="0"/>
                    <a:pt x="2309671" y="7905"/>
                    <a:pt x="2309671" y="17656"/>
                  </a:cubicBezTo>
                  <a:lnTo>
                    <a:pt x="2309671" y="1840956"/>
                  </a:lnTo>
                  <a:cubicBezTo>
                    <a:pt x="2309671" y="1845639"/>
                    <a:pt x="2307811" y="1850130"/>
                    <a:pt x="2304500" y="1853442"/>
                  </a:cubicBezTo>
                  <a:cubicBezTo>
                    <a:pt x="2301188" y="1856753"/>
                    <a:pt x="2296697" y="1858613"/>
                    <a:pt x="2292015" y="1858613"/>
                  </a:cubicBezTo>
                  <a:lnTo>
                    <a:pt x="17656" y="1858613"/>
                  </a:lnTo>
                  <a:cubicBezTo>
                    <a:pt x="12974" y="1858613"/>
                    <a:pt x="8483" y="1856753"/>
                    <a:pt x="5171" y="1853442"/>
                  </a:cubicBezTo>
                  <a:cubicBezTo>
                    <a:pt x="1860" y="1850130"/>
                    <a:pt x="0" y="1845639"/>
                    <a:pt x="0" y="1840956"/>
                  </a:cubicBezTo>
                  <a:lnTo>
                    <a:pt x="0" y="17656"/>
                  </a:lnTo>
                  <a:cubicBezTo>
                    <a:pt x="0" y="12974"/>
                    <a:pt x="1860" y="8483"/>
                    <a:pt x="5171" y="5171"/>
                  </a:cubicBezTo>
                  <a:cubicBezTo>
                    <a:pt x="8483" y="1860"/>
                    <a:pt x="12974" y="0"/>
                    <a:pt x="17656" y="0"/>
                  </a:cubicBezTo>
                  <a:close/>
                </a:path>
              </a:pathLst>
            </a:custGeom>
            <a:solidFill>
              <a:srgbClr val="E6EDF5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309671" cy="190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43456" y="4457446"/>
            <a:ext cx="1220759" cy="122075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43456" y="6198647"/>
            <a:ext cx="1220759" cy="122075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43456" y="7939849"/>
            <a:ext cx="1220759" cy="122075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2402709" y="8324290"/>
            <a:ext cx="302253" cy="451878"/>
          </a:xfrm>
          <a:custGeom>
            <a:avLst/>
            <a:gdLst/>
            <a:ahLst/>
            <a:cxnLst/>
            <a:rect l="l" t="t" r="r" b="b"/>
            <a:pathLst>
              <a:path w="302253" h="451878">
                <a:moveTo>
                  <a:pt x="0" y="0"/>
                </a:moveTo>
                <a:lnTo>
                  <a:pt x="302253" y="0"/>
                </a:lnTo>
                <a:lnTo>
                  <a:pt x="302253" y="451878"/>
                </a:lnTo>
                <a:lnTo>
                  <a:pt x="0" y="4518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8" name="Freeform 18"/>
          <p:cNvSpPr/>
          <p:nvPr/>
        </p:nvSpPr>
        <p:spPr>
          <a:xfrm>
            <a:off x="2402709" y="6583088"/>
            <a:ext cx="302253" cy="451878"/>
          </a:xfrm>
          <a:custGeom>
            <a:avLst/>
            <a:gdLst/>
            <a:ahLst/>
            <a:cxnLst/>
            <a:rect l="l" t="t" r="r" b="b"/>
            <a:pathLst>
              <a:path w="302253" h="451878">
                <a:moveTo>
                  <a:pt x="0" y="0"/>
                </a:moveTo>
                <a:lnTo>
                  <a:pt x="302253" y="0"/>
                </a:lnTo>
                <a:lnTo>
                  <a:pt x="302253" y="451878"/>
                </a:lnTo>
                <a:lnTo>
                  <a:pt x="0" y="4518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9" name="Freeform 19"/>
          <p:cNvSpPr/>
          <p:nvPr/>
        </p:nvSpPr>
        <p:spPr>
          <a:xfrm>
            <a:off x="2402709" y="4841886"/>
            <a:ext cx="302253" cy="451878"/>
          </a:xfrm>
          <a:custGeom>
            <a:avLst/>
            <a:gdLst/>
            <a:ahLst/>
            <a:cxnLst/>
            <a:rect l="l" t="t" r="r" b="b"/>
            <a:pathLst>
              <a:path w="302253" h="451878">
                <a:moveTo>
                  <a:pt x="0" y="0"/>
                </a:moveTo>
                <a:lnTo>
                  <a:pt x="302253" y="0"/>
                </a:lnTo>
                <a:lnTo>
                  <a:pt x="302253" y="451878"/>
                </a:lnTo>
                <a:lnTo>
                  <a:pt x="0" y="4518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0" name="TextBox 20"/>
          <p:cNvSpPr txBox="1"/>
          <p:nvPr/>
        </p:nvSpPr>
        <p:spPr>
          <a:xfrm>
            <a:off x="10343383" y="5849340"/>
            <a:ext cx="6915911" cy="9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799"/>
              </a:lnSpc>
              <a:spcBef>
                <a:spcPct val="0"/>
              </a:spcBef>
            </a:pPr>
            <a:r>
              <a:rPr lang="hu-HU" sz="5999" b="1" dirty="0">
                <a:solidFill>
                  <a:srgbClr val="24314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Összegzés</a:t>
            </a:r>
            <a:endParaRPr lang="en-US" sz="5999" b="1" u="none" strike="noStrike" dirty="0">
              <a:solidFill>
                <a:srgbClr val="24314F"/>
              </a:solidFill>
              <a:latin typeface="Akzidenz-Grotesk Heavy"/>
              <a:ea typeface="Akzidenz-Grotesk Heavy"/>
              <a:cs typeface="Akzidenz-Grotesk Heavy"/>
              <a:sym typeface="Akzidenz-Grotesk Heav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057689" y="7581900"/>
            <a:ext cx="6201605" cy="1096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hu-HU" sz="2400" dirty="0">
                <a:latin typeface="Inter Ultra-Bold" panose="020B0604020202020204" charset="0"/>
                <a:ea typeface="Inter Ultra-Bold" panose="020B0604020202020204" charset="0"/>
              </a:rPr>
              <a:t>Sikeresen megterveztünk és megvalósítottunk egy autonóm időjárás-mérő állomást.</a:t>
            </a:r>
            <a:endParaRPr lang="en-US" sz="2100" b="1" u="none" strike="noStrike" dirty="0">
              <a:solidFill>
                <a:srgbClr val="0F3418"/>
              </a:solidFill>
              <a:latin typeface="Inter Ultra-Bold" panose="020B0604020202020204" charset="0"/>
              <a:ea typeface="Inter Ultra-Bold" panose="020B0604020202020204" charset="0"/>
              <a:cs typeface="Inter Ultra-Bold"/>
              <a:sym typeface="Inter Ultra-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562148" y="4688273"/>
            <a:ext cx="5200852" cy="68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hu-HU" sz="2000" dirty="0">
                <a:latin typeface="Inter Semi-Bold" panose="020B0604020202020204" charset="0"/>
                <a:ea typeface="Inter Semi-Bold" panose="020B0604020202020204" charset="0"/>
              </a:rPr>
              <a:t>A mért adatok távolról továbbításra kerülnek egy felhő alapú alkalmazásba.</a:t>
            </a:r>
            <a:endParaRPr lang="en-US" sz="2000" b="1" dirty="0">
              <a:solidFill>
                <a:srgbClr val="24314F"/>
              </a:solidFill>
              <a:latin typeface="Inter Semi-Bold" panose="020B0604020202020204" charset="0"/>
              <a:ea typeface="Inter Semi-Bold" panose="020B0604020202020204" charset="0"/>
              <a:cs typeface="Inter Semi-Bold"/>
              <a:sym typeface="Inter Semi-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562148" y="6248823"/>
            <a:ext cx="5208050" cy="1048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hu-HU" sz="2000" b="1" dirty="0">
                <a:latin typeface="Inter Semi-Bold"/>
                <a:ea typeface="Inter Semi-Bold"/>
                <a:cs typeface="Inter Semi-Bold"/>
                <a:sym typeface="Inter Semi-Bold"/>
              </a:rPr>
              <a:t>A felhasználók számára a mért adatok vizuálisan is megjelennek grafikonok és egy táblázat formájában.</a:t>
            </a:r>
            <a:endParaRPr lang="en-US" sz="2000" b="1" dirty="0">
              <a:latin typeface="Inter Semi-Bold"/>
              <a:ea typeface="Inter Semi-Bold"/>
              <a:cs typeface="Inter Semi-Bold"/>
              <a:sym typeface="Inter Semi-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562148" y="7898911"/>
            <a:ext cx="520085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hu-HU" sz="2000" b="1" dirty="0">
                <a:latin typeface="Inter Semi-Bold" panose="020B0604020202020204" charset="0"/>
                <a:ea typeface="Inter Semi-Bold" panose="020B0604020202020204" charset="0"/>
              </a:rPr>
              <a:t>A projektünk valós idejű időjárási adatokat biztosít, amely hozzájárulhat a klímaváltozás hatásainak megfigyeléséhez</a:t>
            </a:r>
            <a:endParaRPr lang="hu-HU" sz="2000" dirty="0">
              <a:latin typeface="Inter Semi-Bold" panose="020B0604020202020204" charset="0"/>
              <a:ea typeface="Inter Semi-Bold" panose="020B0604020202020204" charset="0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680331" y="459745"/>
            <a:ext cx="2526250" cy="806624"/>
          </a:xfrm>
          <a:custGeom>
            <a:avLst/>
            <a:gdLst/>
            <a:ahLst/>
            <a:cxnLst/>
            <a:rect l="l" t="t" r="r" b="b"/>
            <a:pathLst>
              <a:path w="2526250" h="806624">
                <a:moveTo>
                  <a:pt x="0" y="0"/>
                </a:moveTo>
                <a:lnTo>
                  <a:pt x="2526249" y="0"/>
                </a:lnTo>
                <a:lnTo>
                  <a:pt x="2526249" y="806623"/>
                </a:lnTo>
                <a:lnTo>
                  <a:pt x="0" y="8066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29" name="Group 8">
            <a:extLst>
              <a:ext uri="{FF2B5EF4-FFF2-40B4-BE49-F238E27FC236}">
                <a16:creationId xmlns:a16="http://schemas.microsoft.com/office/drawing/2014/main" id="{9EBE8054-B627-6120-A8D9-3E9C129291EC}"/>
              </a:ext>
            </a:extLst>
          </p:cNvPr>
          <p:cNvGrpSpPr/>
          <p:nvPr/>
        </p:nvGrpSpPr>
        <p:grpSpPr>
          <a:xfrm>
            <a:off x="1943456" y="2839951"/>
            <a:ext cx="1220759" cy="1220759"/>
            <a:chOff x="0" y="0"/>
            <a:chExt cx="812800" cy="812800"/>
          </a:xfrm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F33E3392-0E52-6515-7E7B-0426B8661E3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6C18E443-7915-DC74-5E40-9802D476518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2" name="Freeform 19">
            <a:extLst>
              <a:ext uri="{FF2B5EF4-FFF2-40B4-BE49-F238E27FC236}">
                <a16:creationId xmlns:a16="http://schemas.microsoft.com/office/drawing/2014/main" id="{2B5DAD9B-EDA1-4736-9D98-D3BF6E67BA00}"/>
              </a:ext>
            </a:extLst>
          </p:cNvPr>
          <p:cNvSpPr/>
          <p:nvPr/>
        </p:nvSpPr>
        <p:spPr>
          <a:xfrm>
            <a:off x="2402709" y="3224391"/>
            <a:ext cx="302253" cy="451878"/>
          </a:xfrm>
          <a:custGeom>
            <a:avLst/>
            <a:gdLst/>
            <a:ahLst/>
            <a:cxnLst/>
            <a:rect l="l" t="t" r="r" b="b"/>
            <a:pathLst>
              <a:path w="302253" h="451878">
                <a:moveTo>
                  <a:pt x="0" y="0"/>
                </a:moveTo>
                <a:lnTo>
                  <a:pt x="302253" y="0"/>
                </a:lnTo>
                <a:lnTo>
                  <a:pt x="302253" y="451878"/>
                </a:lnTo>
                <a:lnTo>
                  <a:pt x="0" y="4518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AE8208C5-34B8-0F98-32E0-2080EFE7666F}"/>
              </a:ext>
            </a:extLst>
          </p:cNvPr>
          <p:cNvSpPr txBox="1"/>
          <p:nvPr/>
        </p:nvSpPr>
        <p:spPr>
          <a:xfrm>
            <a:off x="3562148" y="3105428"/>
            <a:ext cx="5200852" cy="68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hu-HU" sz="2000" dirty="0">
                <a:latin typeface="Inter Semi-Bold" panose="020B0604020202020204" charset="0"/>
                <a:ea typeface="Inter Semi-Bold" panose="020B0604020202020204" charset="0"/>
              </a:rPr>
              <a:t>Az állomás képes az időjárási paraméterek mérésére</a:t>
            </a:r>
            <a:endParaRPr lang="en-US" sz="2000" b="1" dirty="0">
              <a:solidFill>
                <a:srgbClr val="24314F"/>
              </a:solidFill>
              <a:latin typeface="Inter Semi-Bold" panose="020B0604020202020204" charset="0"/>
              <a:ea typeface="Inter Semi-Bold" panose="020B0604020202020204" charset="0"/>
              <a:cs typeface="Inter Semi-Bold"/>
              <a:sym typeface="Inter Semi-Bold"/>
            </a:endParaRPr>
          </a:p>
        </p:txBody>
      </p:sp>
      <p:grpSp>
        <p:nvGrpSpPr>
          <p:cNvPr id="22" name="Group 8">
            <a:extLst>
              <a:ext uri="{FF2B5EF4-FFF2-40B4-BE49-F238E27FC236}">
                <a16:creationId xmlns:a16="http://schemas.microsoft.com/office/drawing/2014/main" id="{C6766128-FD24-8973-A38C-211EDB97F874}"/>
              </a:ext>
            </a:extLst>
          </p:cNvPr>
          <p:cNvGrpSpPr/>
          <p:nvPr/>
        </p:nvGrpSpPr>
        <p:grpSpPr>
          <a:xfrm>
            <a:off x="1962506" y="4477056"/>
            <a:ext cx="1220759" cy="1220759"/>
            <a:chOff x="0" y="0"/>
            <a:chExt cx="812800" cy="812800"/>
          </a:xfrm>
        </p:grpSpPr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45C55493-93B1-7FAD-27CF-5378D2E8DB7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C79F94C2-140F-5DF9-A3AE-99B5F3228AC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3" name="Group 11">
            <a:extLst>
              <a:ext uri="{FF2B5EF4-FFF2-40B4-BE49-F238E27FC236}">
                <a16:creationId xmlns:a16="http://schemas.microsoft.com/office/drawing/2014/main" id="{7F15C493-425E-CAC5-579E-A8F194FF42F5}"/>
              </a:ext>
            </a:extLst>
          </p:cNvPr>
          <p:cNvGrpSpPr/>
          <p:nvPr/>
        </p:nvGrpSpPr>
        <p:grpSpPr>
          <a:xfrm>
            <a:off x="1962506" y="6218257"/>
            <a:ext cx="1220759" cy="1220759"/>
            <a:chOff x="0" y="0"/>
            <a:chExt cx="812800" cy="812800"/>
          </a:xfrm>
        </p:grpSpPr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052CA9A5-B920-4102-7E10-1DE3371446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71D6E2D9-0F97-5C0B-6B74-DA84DBC3A4F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7" name="Freeform 17">
            <a:extLst>
              <a:ext uri="{FF2B5EF4-FFF2-40B4-BE49-F238E27FC236}">
                <a16:creationId xmlns:a16="http://schemas.microsoft.com/office/drawing/2014/main" id="{CC8B899F-2E67-1FBD-D6E3-D7C3F403D818}"/>
              </a:ext>
            </a:extLst>
          </p:cNvPr>
          <p:cNvSpPr/>
          <p:nvPr/>
        </p:nvSpPr>
        <p:spPr>
          <a:xfrm>
            <a:off x="2421759" y="8343900"/>
            <a:ext cx="302253" cy="451878"/>
          </a:xfrm>
          <a:custGeom>
            <a:avLst/>
            <a:gdLst/>
            <a:ahLst/>
            <a:cxnLst/>
            <a:rect l="l" t="t" r="r" b="b"/>
            <a:pathLst>
              <a:path w="302253" h="451878">
                <a:moveTo>
                  <a:pt x="0" y="0"/>
                </a:moveTo>
                <a:lnTo>
                  <a:pt x="302253" y="0"/>
                </a:lnTo>
                <a:lnTo>
                  <a:pt x="302253" y="451878"/>
                </a:lnTo>
                <a:lnTo>
                  <a:pt x="0" y="4518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id="{0C56211C-C9FD-D745-192B-A4CAF528F887}"/>
              </a:ext>
            </a:extLst>
          </p:cNvPr>
          <p:cNvSpPr/>
          <p:nvPr/>
        </p:nvSpPr>
        <p:spPr>
          <a:xfrm>
            <a:off x="2421759" y="6602698"/>
            <a:ext cx="302253" cy="451878"/>
          </a:xfrm>
          <a:custGeom>
            <a:avLst/>
            <a:gdLst/>
            <a:ahLst/>
            <a:cxnLst/>
            <a:rect l="l" t="t" r="r" b="b"/>
            <a:pathLst>
              <a:path w="302253" h="451878">
                <a:moveTo>
                  <a:pt x="0" y="0"/>
                </a:moveTo>
                <a:lnTo>
                  <a:pt x="302253" y="0"/>
                </a:lnTo>
                <a:lnTo>
                  <a:pt x="302253" y="451878"/>
                </a:lnTo>
                <a:lnTo>
                  <a:pt x="0" y="4518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id="{86E4EEF5-1CF5-7D34-4032-225D996C6C54}"/>
              </a:ext>
            </a:extLst>
          </p:cNvPr>
          <p:cNvSpPr/>
          <p:nvPr/>
        </p:nvSpPr>
        <p:spPr>
          <a:xfrm>
            <a:off x="2421759" y="4861496"/>
            <a:ext cx="302253" cy="451878"/>
          </a:xfrm>
          <a:custGeom>
            <a:avLst/>
            <a:gdLst/>
            <a:ahLst/>
            <a:cxnLst/>
            <a:rect l="l" t="t" r="r" b="b"/>
            <a:pathLst>
              <a:path w="302253" h="451878">
                <a:moveTo>
                  <a:pt x="0" y="0"/>
                </a:moveTo>
                <a:lnTo>
                  <a:pt x="302253" y="0"/>
                </a:lnTo>
                <a:lnTo>
                  <a:pt x="302253" y="451878"/>
                </a:lnTo>
                <a:lnTo>
                  <a:pt x="0" y="4518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40" name="Group 8">
            <a:extLst>
              <a:ext uri="{FF2B5EF4-FFF2-40B4-BE49-F238E27FC236}">
                <a16:creationId xmlns:a16="http://schemas.microsoft.com/office/drawing/2014/main" id="{2DF8BF1C-DB7D-7802-0955-5E82B8FD64A4}"/>
              </a:ext>
            </a:extLst>
          </p:cNvPr>
          <p:cNvGrpSpPr/>
          <p:nvPr/>
        </p:nvGrpSpPr>
        <p:grpSpPr>
          <a:xfrm>
            <a:off x="1962506" y="2859561"/>
            <a:ext cx="1220759" cy="1220759"/>
            <a:chOff x="0" y="0"/>
            <a:chExt cx="812800" cy="812800"/>
          </a:xfrm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EDF8992-CB8A-52B5-FC30-2E8685DD4A2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42" name="TextBox 10">
              <a:extLst>
                <a:ext uri="{FF2B5EF4-FFF2-40B4-BE49-F238E27FC236}">
                  <a16:creationId xmlns:a16="http://schemas.microsoft.com/office/drawing/2014/main" id="{C0FB8C36-455B-7488-96D1-5F51E855F88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3" name="Freeform 19">
            <a:extLst>
              <a:ext uri="{FF2B5EF4-FFF2-40B4-BE49-F238E27FC236}">
                <a16:creationId xmlns:a16="http://schemas.microsoft.com/office/drawing/2014/main" id="{06E60E29-E71B-27F1-BE6B-C8F06FD905D2}"/>
              </a:ext>
            </a:extLst>
          </p:cNvPr>
          <p:cNvSpPr/>
          <p:nvPr/>
        </p:nvSpPr>
        <p:spPr>
          <a:xfrm>
            <a:off x="2421759" y="3244001"/>
            <a:ext cx="302253" cy="451878"/>
          </a:xfrm>
          <a:custGeom>
            <a:avLst/>
            <a:gdLst/>
            <a:ahLst/>
            <a:cxnLst/>
            <a:rect l="l" t="t" r="r" b="b"/>
            <a:pathLst>
              <a:path w="302253" h="451878">
                <a:moveTo>
                  <a:pt x="0" y="0"/>
                </a:moveTo>
                <a:lnTo>
                  <a:pt x="302253" y="0"/>
                </a:lnTo>
                <a:lnTo>
                  <a:pt x="302253" y="451878"/>
                </a:lnTo>
                <a:lnTo>
                  <a:pt x="0" y="4518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98837" y="2881430"/>
            <a:ext cx="11553816" cy="4286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41"/>
              </a:lnSpc>
            </a:pPr>
            <a:r>
              <a:rPr lang="en-US" sz="12315" b="1">
                <a:solidFill>
                  <a:srgbClr val="0A4619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KÖSZÖNÖM A FIGYELMET</a:t>
            </a:r>
          </a:p>
        </p:txBody>
      </p:sp>
      <p:sp>
        <p:nvSpPr>
          <p:cNvPr id="3" name="Freeform 3"/>
          <p:cNvSpPr/>
          <p:nvPr/>
        </p:nvSpPr>
        <p:spPr>
          <a:xfrm>
            <a:off x="6552072" y="1645482"/>
            <a:ext cx="301590" cy="301590"/>
          </a:xfrm>
          <a:custGeom>
            <a:avLst/>
            <a:gdLst/>
            <a:ahLst/>
            <a:cxnLst/>
            <a:rect l="l" t="t" r="r" b="b"/>
            <a:pathLst>
              <a:path w="301590" h="301590">
                <a:moveTo>
                  <a:pt x="0" y="0"/>
                </a:moveTo>
                <a:lnTo>
                  <a:pt x="301590" y="0"/>
                </a:lnTo>
                <a:lnTo>
                  <a:pt x="301590" y="301590"/>
                </a:lnTo>
                <a:lnTo>
                  <a:pt x="0" y="301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" name="TextBox 4"/>
          <p:cNvSpPr txBox="1"/>
          <p:nvPr/>
        </p:nvSpPr>
        <p:spPr>
          <a:xfrm>
            <a:off x="6815562" y="1597857"/>
            <a:ext cx="4920367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Bold"/>
                <a:ea typeface="Inter Bold"/>
                <a:cs typeface="Inter Bold"/>
                <a:sym typeface="Inter Bold"/>
              </a:rPr>
              <a:t>http://35.159.30.117:8080/index.html</a:t>
            </a:r>
          </a:p>
        </p:txBody>
      </p:sp>
      <p:sp>
        <p:nvSpPr>
          <p:cNvPr id="5" name="Freeform 5"/>
          <p:cNvSpPr/>
          <p:nvPr/>
        </p:nvSpPr>
        <p:spPr>
          <a:xfrm>
            <a:off x="12092048" y="8527850"/>
            <a:ext cx="9524513" cy="2632229"/>
          </a:xfrm>
          <a:custGeom>
            <a:avLst/>
            <a:gdLst/>
            <a:ahLst/>
            <a:cxnLst/>
            <a:rect l="l" t="t" r="r" b="b"/>
            <a:pathLst>
              <a:path w="9524513" h="2632229">
                <a:moveTo>
                  <a:pt x="0" y="0"/>
                </a:moveTo>
                <a:lnTo>
                  <a:pt x="9524513" y="0"/>
                </a:lnTo>
                <a:lnTo>
                  <a:pt x="9524513" y="2632229"/>
                </a:lnTo>
                <a:lnTo>
                  <a:pt x="0" y="2632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6" name="Freeform 6"/>
          <p:cNvSpPr/>
          <p:nvPr/>
        </p:nvSpPr>
        <p:spPr>
          <a:xfrm>
            <a:off x="-3328561" y="-873079"/>
            <a:ext cx="9524513" cy="2632229"/>
          </a:xfrm>
          <a:custGeom>
            <a:avLst/>
            <a:gdLst/>
            <a:ahLst/>
            <a:cxnLst/>
            <a:rect l="l" t="t" r="r" b="b"/>
            <a:pathLst>
              <a:path w="9524513" h="2632229">
                <a:moveTo>
                  <a:pt x="0" y="0"/>
                </a:moveTo>
                <a:lnTo>
                  <a:pt x="9524513" y="0"/>
                </a:lnTo>
                <a:lnTo>
                  <a:pt x="9524513" y="2632229"/>
                </a:lnTo>
                <a:lnTo>
                  <a:pt x="0" y="2632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2252626" y="8149942"/>
            <a:ext cx="1861488" cy="594368"/>
          </a:xfrm>
          <a:custGeom>
            <a:avLst/>
            <a:gdLst/>
            <a:ahLst/>
            <a:cxnLst/>
            <a:rect l="l" t="t" r="r" b="b"/>
            <a:pathLst>
              <a:path w="1861488" h="594368">
                <a:moveTo>
                  <a:pt x="0" y="0"/>
                </a:moveTo>
                <a:lnTo>
                  <a:pt x="1861488" y="0"/>
                </a:lnTo>
                <a:lnTo>
                  <a:pt x="1861488" y="594368"/>
                </a:lnTo>
                <a:lnTo>
                  <a:pt x="0" y="594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-624966" y="281261"/>
            <a:ext cx="18912966" cy="9108216"/>
          </a:xfrm>
          <a:custGeom>
            <a:avLst/>
            <a:gdLst/>
            <a:ahLst/>
            <a:cxnLst/>
            <a:rect l="l" t="t" r="r" b="b"/>
            <a:pathLst>
              <a:path w="18912966" h="9108216">
                <a:moveTo>
                  <a:pt x="0" y="0"/>
                </a:moveTo>
                <a:lnTo>
                  <a:pt x="18912966" y="0"/>
                </a:lnTo>
                <a:lnTo>
                  <a:pt x="18912966" y="9108216"/>
                </a:lnTo>
                <a:lnTo>
                  <a:pt x="0" y="91082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7308D-3872-9255-81B8-B30CD3FC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4DD3B53-D584-DBC4-31C2-9BC8FFA0B3D3}"/>
              </a:ext>
            </a:extLst>
          </p:cNvPr>
          <p:cNvSpPr/>
          <p:nvPr/>
        </p:nvSpPr>
        <p:spPr>
          <a:xfrm flipH="1">
            <a:off x="-3048000" y="4826279"/>
            <a:ext cx="21931936" cy="5953413"/>
          </a:xfrm>
          <a:custGeom>
            <a:avLst/>
            <a:gdLst/>
            <a:ahLst/>
            <a:cxnLst/>
            <a:rect l="l" t="t" r="r" b="b"/>
            <a:pathLst>
              <a:path w="8997186" h="5953413">
                <a:moveTo>
                  <a:pt x="8997187" y="0"/>
                </a:moveTo>
                <a:lnTo>
                  <a:pt x="0" y="0"/>
                </a:lnTo>
                <a:lnTo>
                  <a:pt x="0" y="5953413"/>
                </a:lnTo>
                <a:lnTo>
                  <a:pt x="8997187" y="5953413"/>
                </a:lnTo>
                <a:lnTo>
                  <a:pt x="899718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D32A580-DCA7-0BCD-4A17-26778E283448}"/>
              </a:ext>
            </a:extLst>
          </p:cNvPr>
          <p:cNvGrpSpPr/>
          <p:nvPr/>
        </p:nvGrpSpPr>
        <p:grpSpPr>
          <a:xfrm>
            <a:off x="986415" y="3271226"/>
            <a:ext cx="16315169" cy="7517991"/>
            <a:chOff x="-22275" y="-133563"/>
            <a:chExt cx="2331946" cy="199217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D1C0988-BABC-C803-A35D-30078E5DCCE1}"/>
                </a:ext>
              </a:extLst>
            </p:cNvPr>
            <p:cNvSpPr/>
            <p:nvPr/>
          </p:nvSpPr>
          <p:spPr>
            <a:xfrm>
              <a:off x="-22275" y="-133563"/>
              <a:ext cx="2309671" cy="1858613"/>
            </a:xfrm>
            <a:custGeom>
              <a:avLst/>
              <a:gdLst/>
              <a:ahLst/>
              <a:cxnLst/>
              <a:rect l="l" t="t" r="r" b="b"/>
              <a:pathLst>
                <a:path w="2309671" h="1858613">
                  <a:moveTo>
                    <a:pt x="17656" y="0"/>
                  </a:moveTo>
                  <a:lnTo>
                    <a:pt x="2292015" y="0"/>
                  </a:lnTo>
                  <a:cubicBezTo>
                    <a:pt x="2301766" y="0"/>
                    <a:pt x="2309671" y="7905"/>
                    <a:pt x="2309671" y="17656"/>
                  </a:cubicBezTo>
                  <a:lnTo>
                    <a:pt x="2309671" y="1840956"/>
                  </a:lnTo>
                  <a:cubicBezTo>
                    <a:pt x="2309671" y="1845639"/>
                    <a:pt x="2307811" y="1850130"/>
                    <a:pt x="2304500" y="1853442"/>
                  </a:cubicBezTo>
                  <a:cubicBezTo>
                    <a:pt x="2301188" y="1856753"/>
                    <a:pt x="2296697" y="1858613"/>
                    <a:pt x="2292015" y="1858613"/>
                  </a:cubicBezTo>
                  <a:lnTo>
                    <a:pt x="17656" y="1858613"/>
                  </a:lnTo>
                  <a:cubicBezTo>
                    <a:pt x="12974" y="1858613"/>
                    <a:pt x="8483" y="1856753"/>
                    <a:pt x="5171" y="1853442"/>
                  </a:cubicBezTo>
                  <a:cubicBezTo>
                    <a:pt x="1860" y="1850130"/>
                    <a:pt x="0" y="1845639"/>
                    <a:pt x="0" y="1840956"/>
                  </a:cubicBezTo>
                  <a:lnTo>
                    <a:pt x="0" y="17656"/>
                  </a:lnTo>
                  <a:cubicBezTo>
                    <a:pt x="0" y="12974"/>
                    <a:pt x="1860" y="8483"/>
                    <a:pt x="5171" y="5171"/>
                  </a:cubicBezTo>
                  <a:cubicBezTo>
                    <a:pt x="8483" y="1860"/>
                    <a:pt x="12974" y="0"/>
                    <a:pt x="17656" y="0"/>
                  </a:cubicBezTo>
                  <a:close/>
                </a:path>
              </a:pathLst>
            </a:custGeom>
            <a:solidFill>
              <a:srgbClr val="E6EDF5"/>
            </a:solidFill>
          </p:spPr>
          <p:txBody>
            <a:bodyPr/>
            <a:lstStyle/>
            <a:p>
              <a:endParaRPr lang="hu-HU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5913096-1D0D-29CF-23F6-2E373F7C0EAB}"/>
                </a:ext>
              </a:extLst>
            </p:cNvPr>
            <p:cNvSpPr txBox="1"/>
            <p:nvPr/>
          </p:nvSpPr>
          <p:spPr>
            <a:xfrm>
              <a:off x="0" y="-47625"/>
              <a:ext cx="2309671" cy="190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55024BC-A207-8D6B-C6F3-42281AC6B02D}"/>
              </a:ext>
            </a:extLst>
          </p:cNvPr>
          <p:cNvGrpSpPr/>
          <p:nvPr/>
        </p:nvGrpSpPr>
        <p:grpSpPr>
          <a:xfrm>
            <a:off x="2451224" y="6884531"/>
            <a:ext cx="1220759" cy="1220759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4C10D91-AB1D-A2E2-5702-2E79D52395A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DC7378B-425E-DF12-2458-4AD2646BDD4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F2F95ABF-80B9-3CAF-2A5E-0E33D9CF82E9}"/>
              </a:ext>
            </a:extLst>
          </p:cNvPr>
          <p:cNvSpPr/>
          <p:nvPr/>
        </p:nvSpPr>
        <p:spPr>
          <a:xfrm>
            <a:off x="2402709" y="8324290"/>
            <a:ext cx="302253" cy="451878"/>
          </a:xfrm>
          <a:custGeom>
            <a:avLst/>
            <a:gdLst/>
            <a:ahLst/>
            <a:cxnLst/>
            <a:rect l="l" t="t" r="r" b="b"/>
            <a:pathLst>
              <a:path w="302253" h="451878">
                <a:moveTo>
                  <a:pt x="0" y="0"/>
                </a:moveTo>
                <a:lnTo>
                  <a:pt x="302253" y="0"/>
                </a:lnTo>
                <a:lnTo>
                  <a:pt x="302253" y="451878"/>
                </a:lnTo>
                <a:lnTo>
                  <a:pt x="0" y="451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 dirty="0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76DE90C-B563-6AF9-0569-7CC8A1FCA155}"/>
              </a:ext>
            </a:extLst>
          </p:cNvPr>
          <p:cNvSpPr/>
          <p:nvPr/>
        </p:nvSpPr>
        <p:spPr>
          <a:xfrm>
            <a:off x="2910477" y="7268971"/>
            <a:ext cx="302253" cy="451878"/>
          </a:xfrm>
          <a:custGeom>
            <a:avLst/>
            <a:gdLst/>
            <a:ahLst/>
            <a:cxnLst/>
            <a:rect l="l" t="t" r="r" b="b"/>
            <a:pathLst>
              <a:path w="302253" h="451878">
                <a:moveTo>
                  <a:pt x="0" y="0"/>
                </a:moveTo>
                <a:lnTo>
                  <a:pt x="302253" y="0"/>
                </a:lnTo>
                <a:lnTo>
                  <a:pt x="302253" y="451878"/>
                </a:lnTo>
                <a:lnTo>
                  <a:pt x="0" y="451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EDF519B6-D5B2-FFF3-5820-E42E47900B14}"/>
              </a:ext>
            </a:extLst>
          </p:cNvPr>
          <p:cNvSpPr txBox="1"/>
          <p:nvPr/>
        </p:nvSpPr>
        <p:spPr>
          <a:xfrm>
            <a:off x="1933854" y="1214914"/>
            <a:ext cx="14420292" cy="959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79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24314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</a:t>
            </a:r>
            <a:r>
              <a:rPr lang="hu-HU" sz="5999" b="1" dirty="0" err="1">
                <a:solidFill>
                  <a:srgbClr val="24314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émavezetői</a:t>
            </a:r>
            <a:r>
              <a:rPr lang="hu-HU" sz="5999" b="1" dirty="0">
                <a:solidFill>
                  <a:srgbClr val="24314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- és Opponensi kérdések</a:t>
            </a:r>
            <a:endParaRPr lang="en-US" sz="5999" b="1" u="none" strike="noStrike" dirty="0">
              <a:solidFill>
                <a:srgbClr val="24314F"/>
              </a:solidFill>
              <a:latin typeface="Akzidenz-Grotesk Heavy"/>
              <a:ea typeface="Akzidenz-Grotesk Heavy"/>
              <a:cs typeface="Akzidenz-Grotesk Heavy"/>
              <a:sym typeface="Akzidenz-Grotesk Heavy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97747529-35EE-05E9-6BBF-BDCDD7B4A78C}"/>
              </a:ext>
            </a:extLst>
          </p:cNvPr>
          <p:cNvSpPr txBox="1"/>
          <p:nvPr/>
        </p:nvSpPr>
        <p:spPr>
          <a:xfrm>
            <a:off x="4045365" y="6785407"/>
            <a:ext cx="12781846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hu-HU" sz="4000" dirty="0">
                <a:latin typeface="Inter Semi-Bold" panose="020B0604020202020204" charset="0"/>
                <a:ea typeface="Inter Semi-Bold" panose="020B0604020202020204" charset="0"/>
              </a:rPr>
              <a:t>Hogyan tudná több fizikai ponton telepített rendszereinek adatai alapján becsülni a rövidtávú időjárás alakulását?</a:t>
            </a:r>
            <a:endParaRPr lang="en-US" sz="4000" b="1" dirty="0">
              <a:solidFill>
                <a:srgbClr val="24314F"/>
              </a:solidFill>
              <a:latin typeface="Inter Semi-Bold" panose="020B0604020202020204" charset="0"/>
              <a:ea typeface="Inter Semi-Bold" panose="020B0604020202020204" charset="0"/>
              <a:cs typeface="Inter Semi-Bold"/>
              <a:sym typeface="Inter Semi-Bold"/>
            </a:endParaRPr>
          </a:p>
        </p:txBody>
      </p:sp>
      <p:grpSp>
        <p:nvGrpSpPr>
          <p:cNvPr id="29" name="Group 8">
            <a:extLst>
              <a:ext uri="{FF2B5EF4-FFF2-40B4-BE49-F238E27FC236}">
                <a16:creationId xmlns:a16="http://schemas.microsoft.com/office/drawing/2014/main" id="{3A89C1AA-3299-8C6F-18AE-8C1F9F43AC17}"/>
              </a:ext>
            </a:extLst>
          </p:cNvPr>
          <p:cNvGrpSpPr/>
          <p:nvPr/>
        </p:nvGrpSpPr>
        <p:grpSpPr>
          <a:xfrm>
            <a:off x="2451224" y="4363853"/>
            <a:ext cx="1220759" cy="1220759"/>
            <a:chOff x="0" y="0"/>
            <a:chExt cx="812800" cy="812800"/>
          </a:xfrm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8FDA2F34-1AB4-841B-378A-5332CA28987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45EC2E0F-333F-B303-DEA0-83116A0DAAF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2" name="Freeform 19">
            <a:extLst>
              <a:ext uri="{FF2B5EF4-FFF2-40B4-BE49-F238E27FC236}">
                <a16:creationId xmlns:a16="http://schemas.microsoft.com/office/drawing/2014/main" id="{490E5647-2F3F-484D-52CC-60A09A585805}"/>
              </a:ext>
            </a:extLst>
          </p:cNvPr>
          <p:cNvSpPr/>
          <p:nvPr/>
        </p:nvSpPr>
        <p:spPr>
          <a:xfrm>
            <a:off x="2910477" y="4748293"/>
            <a:ext cx="302253" cy="451878"/>
          </a:xfrm>
          <a:custGeom>
            <a:avLst/>
            <a:gdLst/>
            <a:ahLst/>
            <a:cxnLst/>
            <a:rect l="l" t="t" r="r" b="b"/>
            <a:pathLst>
              <a:path w="302253" h="451878">
                <a:moveTo>
                  <a:pt x="0" y="0"/>
                </a:moveTo>
                <a:lnTo>
                  <a:pt x="302253" y="0"/>
                </a:lnTo>
                <a:lnTo>
                  <a:pt x="302253" y="451878"/>
                </a:lnTo>
                <a:lnTo>
                  <a:pt x="0" y="451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45447DFD-1A53-053C-3059-7806B6AAE4B6}"/>
              </a:ext>
            </a:extLst>
          </p:cNvPr>
          <p:cNvSpPr txBox="1"/>
          <p:nvPr/>
        </p:nvSpPr>
        <p:spPr>
          <a:xfrm>
            <a:off x="4045365" y="4444244"/>
            <a:ext cx="123444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4000" dirty="0">
                <a:latin typeface="Inter Semi-Bold" panose="020B0604020202020204" charset="0"/>
                <a:ea typeface="Inter Semi-Bold" panose="020B0604020202020204" charset="0"/>
              </a:rPr>
              <a:t>Milyen feladatokat kellene megoldani a sorozatgyártáshoz?</a:t>
            </a:r>
            <a:endParaRPr lang="en-US" sz="4000" b="1" dirty="0">
              <a:solidFill>
                <a:srgbClr val="24314F"/>
              </a:solidFill>
              <a:latin typeface="Inter Semi-Bold" panose="020B0604020202020204" charset="0"/>
              <a:ea typeface="Inter Semi-Bold" panose="020B0604020202020204" charset="0"/>
              <a:cs typeface="Inter Semi-Bold"/>
              <a:sym typeface="Inter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687876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41765" y="5143500"/>
            <a:ext cx="3576210" cy="2795750"/>
            <a:chOff x="0" y="0"/>
            <a:chExt cx="941882" cy="736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1882" cy="736329"/>
            </a:xfrm>
            <a:custGeom>
              <a:avLst/>
              <a:gdLst/>
              <a:ahLst/>
              <a:cxnLst/>
              <a:rect l="l" t="t" r="r" b="b"/>
              <a:pathLst>
                <a:path w="941882" h="736329">
                  <a:moveTo>
                    <a:pt x="36802" y="0"/>
                  </a:moveTo>
                  <a:lnTo>
                    <a:pt x="905080" y="0"/>
                  </a:lnTo>
                  <a:cubicBezTo>
                    <a:pt x="914841" y="0"/>
                    <a:pt x="924202" y="3877"/>
                    <a:pt x="931103" y="10779"/>
                  </a:cubicBezTo>
                  <a:cubicBezTo>
                    <a:pt x="938005" y="17681"/>
                    <a:pt x="941882" y="27042"/>
                    <a:pt x="941882" y="36802"/>
                  </a:cubicBezTo>
                  <a:lnTo>
                    <a:pt x="941882" y="699527"/>
                  </a:lnTo>
                  <a:cubicBezTo>
                    <a:pt x="941882" y="719852"/>
                    <a:pt x="925406" y="736329"/>
                    <a:pt x="905080" y="736329"/>
                  </a:cubicBezTo>
                  <a:lnTo>
                    <a:pt x="36802" y="736329"/>
                  </a:lnTo>
                  <a:cubicBezTo>
                    <a:pt x="27042" y="736329"/>
                    <a:pt x="17681" y="732452"/>
                    <a:pt x="10779" y="725550"/>
                  </a:cubicBezTo>
                  <a:cubicBezTo>
                    <a:pt x="3877" y="718648"/>
                    <a:pt x="0" y="709287"/>
                    <a:pt x="0" y="699527"/>
                  </a:cubicBezTo>
                  <a:lnTo>
                    <a:pt x="0" y="36802"/>
                  </a:lnTo>
                  <a:cubicBezTo>
                    <a:pt x="0" y="16477"/>
                    <a:pt x="16477" y="0"/>
                    <a:pt x="36802" y="0"/>
                  </a:cubicBezTo>
                  <a:close/>
                </a:path>
              </a:pathLst>
            </a:custGeom>
            <a:solidFill>
              <a:srgbClr val="E8F0EA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41882" cy="783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716861" y="3882993"/>
            <a:ext cx="3576210" cy="939450"/>
            <a:chOff x="0" y="0"/>
            <a:chExt cx="941882" cy="2474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1882" cy="247427"/>
            </a:xfrm>
            <a:custGeom>
              <a:avLst/>
              <a:gdLst/>
              <a:ahLst/>
              <a:cxnLst/>
              <a:rect l="l" t="t" r="r" b="b"/>
              <a:pathLst>
                <a:path w="941882" h="247427">
                  <a:moveTo>
                    <a:pt x="110407" y="0"/>
                  </a:moveTo>
                  <a:lnTo>
                    <a:pt x="831476" y="0"/>
                  </a:lnTo>
                  <a:cubicBezTo>
                    <a:pt x="860757" y="0"/>
                    <a:pt x="888840" y="11632"/>
                    <a:pt x="909545" y="32337"/>
                  </a:cubicBezTo>
                  <a:cubicBezTo>
                    <a:pt x="930250" y="53043"/>
                    <a:pt x="941882" y="81125"/>
                    <a:pt x="941882" y="110407"/>
                  </a:cubicBezTo>
                  <a:lnTo>
                    <a:pt x="941882" y="137020"/>
                  </a:lnTo>
                  <a:cubicBezTo>
                    <a:pt x="941882" y="197996"/>
                    <a:pt x="892452" y="247427"/>
                    <a:pt x="831476" y="247427"/>
                  </a:cubicBezTo>
                  <a:lnTo>
                    <a:pt x="110407" y="247427"/>
                  </a:lnTo>
                  <a:cubicBezTo>
                    <a:pt x="49431" y="247427"/>
                    <a:pt x="0" y="197996"/>
                    <a:pt x="0" y="137020"/>
                  </a:cubicBezTo>
                  <a:lnTo>
                    <a:pt x="0" y="110407"/>
                  </a:lnTo>
                  <a:cubicBezTo>
                    <a:pt x="0" y="49431"/>
                    <a:pt x="49431" y="0"/>
                    <a:pt x="110407" y="0"/>
                  </a:cubicBezTo>
                  <a:close/>
                </a:path>
              </a:pathLst>
            </a:custGeom>
            <a:solidFill>
              <a:srgbClr val="36559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941882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55895" y="5197349"/>
            <a:ext cx="3576210" cy="2741901"/>
            <a:chOff x="0" y="0"/>
            <a:chExt cx="941882" cy="7221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1882" cy="722147"/>
            </a:xfrm>
            <a:custGeom>
              <a:avLst/>
              <a:gdLst/>
              <a:ahLst/>
              <a:cxnLst/>
              <a:rect l="l" t="t" r="r" b="b"/>
              <a:pathLst>
                <a:path w="941882" h="722147">
                  <a:moveTo>
                    <a:pt x="36802" y="0"/>
                  </a:moveTo>
                  <a:lnTo>
                    <a:pt x="905080" y="0"/>
                  </a:lnTo>
                  <a:cubicBezTo>
                    <a:pt x="914841" y="0"/>
                    <a:pt x="924202" y="3877"/>
                    <a:pt x="931103" y="10779"/>
                  </a:cubicBezTo>
                  <a:cubicBezTo>
                    <a:pt x="938005" y="17681"/>
                    <a:pt x="941882" y="27042"/>
                    <a:pt x="941882" y="36802"/>
                  </a:cubicBezTo>
                  <a:lnTo>
                    <a:pt x="941882" y="685344"/>
                  </a:lnTo>
                  <a:cubicBezTo>
                    <a:pt x="941882" y="695105"/>
                    <a:pt x="938005" y="704466"/>
                    <a:pt x="931103" y="711368"/>
                  </a:cubicBezTo>
                  <a:cubicBezTo>
                    <a:pt x="924202" y="718269"/>
                    <a:pt x="914841" y="722147"/>
                    <a:pt x="905080" y="722147"/>
                  </a:cubicBezTo>
                  <a:lnTo>
                    <a:pt x="36802" y="722147"/>
                  </a:lnTo>
                  <a:cubicBezTo>
                    <a:pt x="16477" y="722147"/>
                    <a:pt x="0" y="705670"/>
                    <a:pt x="0" y="685344"/>
                  </a:cubicBezTo>
                  <a:lnTo>
                    <a:pt x="0" y="36802"/>
                  </a:lnTo>
                  <a:cubicBezTo>
                    <a:pt x="0" y="16477"/>
                    <a:pt x="16477" y="0"/>
                    <a:pt x="36802" y="0"/>
                  </a:cubicBezTo>
                  <a:close/>
                </a:path>
              </a:pathLst>
            </a:custGeom>
            <a:solidFill>
              <a:srgbClr val="E8F0EA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941882" cy="769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55895" y="3882993"/>
            <a:ext cx="3576210" cy="939450"/>
            <a:chOff x="0" y="0"/>
            <a:chExt cx="941882" cy="2474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41882" cy="247427"/>
            </a:xfrm>
            <a:custGeom>
              <a:avLst/>
              <a:gdLst/>
              <a:ahLst/>
              <a:cxnLst/>
              <a:rect l="l" t="t" r="r" b="b"/>
              <a:pathLst>
                <a:path w="941882" h="247427">
                  <a:moveTo>
                    <a:pt x="110407" y="0"/>
                  </a:moveTo>
                  <a:lnTo>
                    <a:pt x="831476" y="0"/>
                  </a:lnTo>
                  <a:cubicBezTo>
                    <a:pt x="860757" y="0"/>
                    <a:pt x="888840" y="11632"/>
                    <a:pt x="909545" y="32337"/>
                  </a:cubicBezTo>
                  <a:cubicBezTo>
                    <a:pt x="930250" y="53043"/>
                    <a:pt x="941882" y="81125"/>
                    <a:pt x="941882" y="110407"/>
                  </a:cubicBezTo>
                  <a:lnTo>
                    <a:pt x="941882" y="137020"/>
                  </a:lnTo>
                  <a:cubicBezTo>
                    <a:pt x="941882" y="197996"/>
                    <a:pt x="892452" y="247427"/>
                    <a:pt x="831476" y="247427"/>
                  </a:cubicBezTo>
                  <a:lnTo>
                    <a:pt x="110407" y="247427"/>
                  </a:lnTo>
                  <a:cubicBezTo>
                    <a:pt x="49431" y="247427"/>
                    <a:pt x="0" y="197996"/>
                    <a:pt x="0" y="137020"/>
                  </a:cubicBezTo>
                  <a:lnTo>
                    <a:pt x="0" y="110407"/>
                  </a:lnTo>
                  <a:cubicBezTo>
                    <a:pt x="0" y="49431"/>
                    <a:pt x="49431" y="0"/>
                    <a:pt x="110407" y="0"/>
                  </a:cubicBezTo>
                  <a:close/>
                </a:path>
              </a:pathLst>
            </a:custGeom>
            <a:solidFill>
              <a:srgbClr val="36559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41882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345477" y="5143500"/>
            <a:ext cx="3576210" cy="2795750"/>
            <a:chOff x="0" y="0"/>
            <a:chExt cx="941882" cy="73632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41882" cy="736329"/>
            </a:xfrm>
            <a:custGeom>
              <a:avLst/>
              <a:gdLst/>
              <a:ahLst/>
              <a:cxnLst/>
              <a:rect l="l" t="t" r="r" b="b"/>
              <a:pathLst>
                <a:path w="941882" h="736329">
                  <a:moveTo>
                    <a:pt x="36802" y="0"/>
                  </a:moveTo>
                  <a:lnTo>
                    <a:pt x="905080" y="0"/>
                  </a:lnTo>
                  <a:cubicBezTo>
                    <a:pt x="914841" y="0"/>
                    <a:pt x="924202" y="3877"/>
                    <a:pt x="931103" y="10779"/>
                  </a:cubicBezTo>
                  <a:cubicBezTo>
                    <a:pt x="938005" y="17681"/>
                    <a:pt x="941882" y="27042"/>
                    <a:pt x="941882" y="36802"/>
                  </a:cubicBezTo>
                  <a:lnTo>
                    <a:pt x="941882" y="699527"/>
                  </a:lnTo>
                  <a:cubicBezTo>
                    <a:pt x="941882" y="719852"/>
                    <a:pt x="925406" y="736329"/>
                    <a:pt x="905080" y="736329"/>
                  </a:cubicBezTo>
                  <a:lnTo>
                    <a:pt x="36802" y="736329"/>
                  </a:lnTo>
                  <a:cubicBezTo>
                    <a:pt x="27042" y="736329"/>
                    <a:pt x="17681" y="732452"/>
                    <a:pt x="10779" y="725550"/>
                  </a:cubicBezTo>
                  <a:cubicBezTo>
                    <a:pt x="3877" y="718648"/>
                    <a:pt x="0" y="709287"/>
                    <a:pt x="0" y="699527"/>
                  </a:cubicBezTo>
                  <a:lnTo>
                    <a:pt x="0" y="36802"/>
                  </a:lnTo>
                  <a:cubicBezTo>
                    <a:pt x="0" y="16477"/>
                    <a:pt x="16477" y="0"/>
                    <a:pt x="36802" y="0"/>
                  </a:cubicBezTo>
                  <a:close/>
                </a:path>
              </a:pathLst>
            </a:custGeom>
            <a:solidFill>
              <a:srgbClr val="E8F0EA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941882" cy="783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345477" y="3882993"/>
            <a:ext cx="3576210" cy="939450"/>
            <a:chOff x="0" y="0"/>
            <a:chExt cx="941882" cy="2474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41882" cy="247427"/>
            </a:xfrm>
            <a:custGeom>
              <a:avLst/>
              <a:gdLst/>
              <a:ahLst/>
              <a:cxnLst/>
              <a:rect l="l" t="t" r="r" b="b"/>
              <a:pathLst>
                <a:path w="941882" h="247427">
                  <a:moveTo>
                    <a:pt x="110407" y="0"/>
                  </a:moveTo>
                  <a:lnTo>
                    <a:pt x="831476" y="0"/>
                  </a:lnTo>
                  <a:cubicBezTo>
                    <a:pt x="860757" y="0"/>
                    <a:pt x="888840" y="11632"/>
                    <a:pt x="909545" y="32337"/>
                  </a:cubicBezTo>
                  <a:cubicBezTo>
                    <a:pt x="930250" y="53043"/>
                    <a:pt x="941882" y="81125"/>
                    <a:pt x="941882" y="110407"/>
                  </a:cubicBezTo>
                  <a:lnTo>
                    <a:pt x="941882" y="137020"/>
                  </a:lnTo>
                  <a:cubicBezTo>
                    <a:pt x="941882" y="197996"/>
                    <a:pt x="892452" y="247427"/>
                    <a:pt x="831476" y="247427"/>
                  </a:cubicBezTo>
                  <a:lnTo>
                    <a:pt x="110407" y="247427"/>
                  </a:lnTo>
                  <a:cubicBezTo>
                    <a:pt x="49431" y="247427"/>
                    <a:pt x="0" y="197996"/>
                    <a:pt x="0" y="137020"/>
                  </a:cubicBezTo>
                  <a:lnTo>
                    <a:pt x="0" y="110407"/>
                  </a:lnTo>
                  <a:cubicBezTo>
                    <a:pt x="0" y="49431"/>
                    <a:pt x="49431" y="0"/>
                    <a:pt x="110407" y="0"/>
                  </a:cubicBezTo>
                  <a:close/>
                </a:path>
              </a:pathLst>
            </a:custGeom>
            <a:solidFill>
              <a:srgbClr val="36559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41882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flipV="1">
            <a:off x="8586527" y="-101415"/>
            <a:ext cx="6638917" cy="1834755"/>
          </a:xfrm>
          <a:custGeom>
            <a:avLst/>
            <a:gdLst/>
            <a:ahLst/>
            <a:cxnLst/>
            <a:rect l="l" t="t" r="r" b="b"/>
            <a:pathLst>
              <a:path w="6638917" h="1834755">
                <a:moveTo>
                  <a:pt x="0" y="1834755"/>
                </a:moveTo>
                <a:lnTo>
                  <a:pt x="6638917" y="1834755"/>
                </a:lnTo>
                <a:lnTo>
                  <a:pt x="6638917" y="0"/>
                </a:lnTo>
                <a:lnTo>
                  <a:pt x="0" y="0"/>
                </a:lnTo>
                <a:lnTo>
                  <a:pt x="0" y="18347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grpSp>
        <p:nvGrpSpPr>
          <p:cNvPr id="21" name="Group 21"/>
          <p:cNvGrpSpPr/>
          <p:nvPr/>
        </p:nvGrpSpPr>
        <p:grpSpPr>
          <a:xfrm>
            <a:off x="12211515" y="-867983"/>
            <a:ext cx="8163113" cy="4254327"/>
            <a:chOff x="0" y="0"/>
            <a:chExt cx="779792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79792" cy="406400"/>
            </a:xfrm>
            <a:custGeom>
              <a:avLst/>
              <a:gdLst/>
              <a:ahLst/>
              <a:cxnLst/>
              <a:rect l="l" t="t" r="r" b="b"/>
              <a:pathLst>
                <a:path w="779792" h="406400">
                  <a:moveTo>
                    <a:pt x="576592" y="0"/>
                  </a:moveTo>
                  <a:cubicBezTo>
                    <a:pt x="688822" y="0"/>
                    <a:pt x="779792" y="90970"/>
                    <a:pt x="779792" y="203200"/>
                  </a:cubicBezTo>
                  <a:cubicBezTo>
                    <a:pt x="779792" y="315430"/>
                    <a:pt x="688822" y="406400"/>
                    <a:pt x="576592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576592" y="0"/>
                  </a:lnTo>
                </a:path>
              </a:pathLst>
            </a:custGeom>
            <a:blipFill>
              <a:blip r:embed="rId4"/>
              <a:stretch>
                <a:fillRect t="-13919" b="-13919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170955" y="5270118"/>
            <a:ext cx="2717829" cy="246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F3418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Valós idejű, költséghatékony,  helyi időjárási adatok biztosítása olyan helyeken is, ahol korábban nem volt elérhető.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1241393"/>
            <a:ext cx="6209765" cy="117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49"/>
              </a:lnSpc>
              <a:spcBef>
                <a:spcPct val="0"/>
              </a:spcBef>
            </a:pPr>
            <a:r>
              <a:rPr lang="en-US" sz="6499" b="1">
                <a:solidFill>
                  <a:srgbClr val="0A461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Témaválasztás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047294" y="4108572"/>
            <a:ext cx="2965151" cy="40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Gyakorlati haszna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785085" y="5638088"/>
            <a:ext cx="2717829" cy="1758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F3418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A klímaváltozás hatásainak megfigyelése és az ehhez szükséges adatok gyűjtése.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61424" y="4108506"/>
            <a:ext cx="2965151" cy="40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Aktualitás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77744" y="5841225"/>
            <a:ext cx="2511677" cy="1406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F3418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Érdeklődés a beágyazott rendszerek és az elekronika iránt.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651007" y="4126057"/>
            <a:ext cx="2965151" cy="40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Indoklás</a:t>
            </a:r>
          </a:p>
        </p:txBody>
      </p:sp>
      <p:sp>
        <p:nvSpPr>
          <p:cNvPr id="30" name="Freeform 30"/>
          <p:cNvSpPr/>
          <p:nvPr/>
        </p:nvSpPr>
        <p:spPr>
          <a:xfrm flipH="1">
            <a:off x="11222023" y="6467269"/>
            <a:ext cx="9580845" cy="5452146"/>
          </a:xfrm>
          <a:custGeom>
            <a:avLst/>
            <a:gdLst/>
            <a:ahLst/>
            <a:cxnLst/>
            <a:rect l="l" t="t" r="r" b="b"/>
            <a:pathLst>
              <a:path w="9580845" h="5452146">
                <a:moveTo>
                  <a:pt x="9580845" y="0"/>
                </a:moveTo>
                <a:lnTo>
                  <a:pt x="0" y="0"/>
                </a:lnTo>
                <a:lnTo>
                  <a:pt x="0" y="5452146"/>
                </a:lnTo>
                <a:lnTo>
                  <a:pt x="9580845" y="5452146"/>
                </a:lnTo>
                <a:lnTo>
                  <a:pt x="958084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1" name="Freeform 31"/>
          <p:cNvSpPr/>
          <p:nvPr/>
        </p:nvSpPr>
        <p:spPr>
          <a:xfrm>
            <a:off x="595010" y="8920719"/>
            <a:ext cx="867380" cy="867380"/>
          </a:xfrm>
          <a:custGeom>
            <a:avLst/>
            <a:gdLst/>
            <a:ahLst/>
            <a:cxnLst/>
            <a:rect l="l" t="t" r="r" b="b"/>
            <a:pathLst>
              <a:path w="867380" h="867380">
                <a:moveTo>
                  <a:pt x="0" y="0"/>
                </a:moveTo>
                <a:lnTo>
                  <a:pt x="867380" y="0"/>
                </a:lnTo>
                <a:lnTo>
                  <a:pt x="867380" y="867380"/>
                </a:lnTo>
                <a:lnTo>
                  <a:pt x="0" y="8673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2" name="Freeform 32"/>
          <p:cNvSpPr/>
          <p:nvPr/>
        </p:nvSpPr>
        <p:spPr>
          <a:xfrm>
            <a:off x="6213502" y="8728755"/>
            <a:ext cx="947312" cy="929174"/>
          </a:xfrm>
          <a:custGeom>
            <a:avLst/>
            <a:gdLst/>
            <a:ahLst/>
            <a:cxnLst/>
            <a:rect l="l" t="t" r="r" b="b"/>
            <a:pathLst>
              <a:path w="947312" h="929174">
                <a:moveTo>
                  <a:pt x="0" y="0"/>
                </a:moveTo>
                <a:lnTo>
                  <a:pt x="947312" y="0"/>
                </a:lnTo>
                <a:lnTo>
                  <a:pt x="947312" y="929174"/>
                </a:lnTo>
                <a:lnTo>
                  <a:pt x="0" y="9291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3" name="Freeform 33"/>
          <p:cNvSpPr/>
          <p:nvPr/>
        </p:nvSpPr>
        <p:spPr>
          <a:xfrm>
            <a:off x="787419" y="2919471"/>
            <a:ext cx="942018" cy="775742"/>
          </a:xfrm>
          <a:custGeom>
            <a:avLst/>
            <a:gdLst/>
            <a:ahLst/>
            <a:cxnLst/>
            <a:rect l="l" t="t" r="r" b="b"/>
            <a:pathLst>
              <a:path w="942018" h="775742">
                <a:moveTo>
                  <a:pt x="0" y="0"/>
                </a:moveTo>
                <a:lnTo>
                  <a:pt x="942018" y="0"/>
                </a:lnTo>
                <a:lnTo>
                  <a:pt x="942018" y="775742"/>
                </a:lnTo>
                <a:lnTo>
                  <a:pt x="0" y="7757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4" name="Freeform 34"/>
          <p:cNvSpPr/>
          <p:nvPr/>
        </p:nvSpPr>
        <p:spPr>
          <a:xfrm>
            <a:off x="10140396" y="351620"/>
            <a:ext cx="972360" cy="928684"/>
          </a:xfrm>
          <a:custGeom>
            <a:avLst/>
            <a:gdLst/>
            <a:ahLst/>
            <a:cxnLst/>
            <a:rect l="l" t="t" r="r" b="b"/>
            <a:pathLst>
              <a:path w="972360" h="928684">
                <a:moveTo>
                  <a:pt x="0" y="0"/>
                </a:moveTo>
                <a:lnTo>
                  <a:pt x="972360" y="0"/>
                </a:lnTo>
                <a:lnTo>
                  <a:pt x="972360" y="928684"/>
                </a:lnTo>
                <a:lnTo>
                  <a:pt x="0" y="9286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2766" y="2232805"/>
            <a:ext cx="7398287" cy="7034911"/>
            <a:chOff x="0" y="0"/>
            <a:chExt cx="1146188" cy="1089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6188" cy="1089892"/>
            </a:xfrm>
            <a:custGeom>
              <a:avLst/>
              <a:gdLst/>
              <a:ahLst/>
              <a:cxnLst/>
              <a:rect l="l" t="t" r="r" b="b"/>
              <a:pathLst>
                <a:path w="1146188" h="1089892">
                  <a:moveTo>
                    <a:pt x="12557" y="0"/>
                  </a:moveTo>
                  <a:lnTo>
                    <a:pt x="1133631" y="0"/>
                  </a:lnTo>
                  <a:cubicBezTo>
                    <a:pt x="1136961" y="0"/>
                    <a:pt x="1140155" y="1323"/>
                    <a:pt x="1142510" y="3678"/>
                  </a:cubicBezTo>
                  <a:cubicBezTo>
                    <a:pt x="1144865" y="6033"/>
                    <a:pt x="1146188" y="9227"/>
                    <a:pt x="1146188" y="12557"/>
                  </a:cubicBezTo>
                  <a:lnTo>
                    <a:pt x="1146188" y="1077335"/>
                  </a:lnTo>
                  <a:cubicBezTo>
                    <a:pt x="1146188" y="1084270"/>
                    <a:pt x="1140566" y="1089892"/>
                    <a:pt x="1133631" y="1089892"/>
                  </a:cubicBezTo>
                  <a:lnTo>
                    <a:pt x="12557" y="1089892"/>
                  </a:lnTo>
                  <a:cubicBezTo>
                    <a:pt x="9227" y="1089892"/>
                    <a:pt x="6033" y="1088569"/>
                    <a:pt x="3678" y="1086214"/>
                  </a:cubicBezTo>
                  <a:cubicBezTo>
                    <a:pt x="1323" y="1083859"/>
                    <a:pt x="0" y="1080665"/>
                    <a:pt x="0" y="1077335"/>
                  </a:cubicBezTo>
                  <a:lnTo>
                    <a:pt x="0" y="12557"/>
                  </a:lnTo>
                  <a:cubicBezTo>
                    <a:pt x="0" y="5622"/>
                    <a:pt x="5622" y="0"/>
                    <a:pt x="12557" y="0"/>
                  </a:cubicBezTo>
                  <a:close/>
                </a:path>
              </a:pathLst>
            </a:custGeom>
            <a:blipFill>
              <a:blip r:embed="rId2"/>
              <a:stretch>
                <a:fillRect l="-21360" r="-44529" b="-16233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4" name="Freeform 4"/>
          <p:cNvSpPr/>
          <p:nvPr/>
        </p:nvSpPr>
        <p:spPr>
          <a:xfrm rot="-636915">
            <a:off x="10511194" y="121884"/>
            <a:ext cx="7501584" cy="4963778"/>
          </a:xfrm>
          <a:custGeom>
            <a:avLst/>
            <a:gdLst/>
            <a:ahLst/>
            <a:cxnLst/>
            <a:rect l="l" t="t" r="r" b="b"/>
            <a:pathLst>
              <a:path w="7501584" h="4963778">
                <a:moveTo>
                  <a:pt x="0" y="0"/>
                </a:moveTo>
                <a:lnTo>
                  <a:pt x="7501584" y="0"/>
                </a:lnTo>
                <a:lnTo>
                  <a:pt x="7501584" y="4963777"/>
                </a:lnTo>
                <a:lnTo>
                  <a:pt x="0" y="49637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grpSp>
        <p:nvGrpSpPr>
          <p:cNvPr id="5" name="Group 5"/>
          <p:cNvGrpSpPr/>
          <p:nvPr/>
        </p:nvGrpSpPr>
        <p:grpSpPr>
          <a:xfrm>
            <a:off x="5004690" y="-303651"/>
            <a:ext cx="5515308" cy="8822730"/>
            <a:chOff x="0" y="0"/>
            <a:chExt cx="1452591" cy="23236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52591" cy="2323682"/>
            </a:xfrm>
            <a:custGeom>
              <a:avLst/>
              <a:gdLst/>
              <a:ahLst/>
              <a:cxnLst/>
              <a:rect l="l" t="t" r="r" b="b"/>
              <a:pathLst>
                <a:path w="1452591" h="2323682">
                  <a:moveTo>
                    <a:pt x="23863" y="0"/>
                  </a:moveTo>
                  <a:lnTo>
                    <a:pt x="1428728" y="0"/>
                  </a:lnTo>
                  <a:cubicBezTo>
                    <a:pt x="1441908" y="0"/>
                    <a:pt x="1452591" y="10684"/>
                    <a:pt x="1452591" y="23863"/>
                  </a:cubicBezTo>
                  <a:lnTo>
                    <a:pt x="1452591" y="2299819"/>
                  </a:lnTo>
                  <a:cubicBezTo>
                    <a:pt x="1452591" y="2312998"/>
                    <a:pt x="1441908" y="2323682"/>
                    <a:pt x="1428728" y="2323682"/>
                  </a:cubicBezTo>
                  <a:lnTo>
                    <a:pt x="23863" y="2323682"/>
                  </a:lnTo>
                  <a:cubicBezTo>
                    <a:pt x="10684" y="2323682"/>
                    <a:pt x="0" y="2312998"/>
                    <a:pt x="0" y="2299819"/>
                  </a:cubicBezTo>
                  <a:lnTo>
                    <a:pt x="0" y="23863"/>
                  </a:lnTo>
                  <a:cubicBezTo>
                    <a:pt x="0" y="10684"/>
                    <a:pt x="10684" y="0"/>
                    <a:pt x="23863" y="0"/>
                  </a:cubicBezTo>
                  <a:close/>
                </a:path>
              </a:pathLst>
            </a:custGeom>
            <a:solidFill>
              <a:srgbClr val="E8F0EA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452591" cy="237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56899" y="1349970"/>
            <a:ext cx="882835" cy="88283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089024" y="1627992"/>
            <a:ext cx="218585" cy="326791"/>
          </a:xfrm>
          <a:custGeom>
            <a:avLst/>
            <a:gdLst/>
            <a:ahLst/>
            <a:cxnLst/>
            <a:rect l="l" t="t" r="r" b="b"/>
            <a:pathLst>
              <a:path w="218585" h="326791">
                <a:moveTo>
                  <a:pt x="0" y="0"/>
                </a:moveTo>
                <a:lnTo>
                  <a:pt x="218585" y="0"/>
                </a:lnTo>
                <a:lnTo>
                  <a:pt x="218585" y="326791"/>
                </a:lnTo>
                <a:lnTo>
                  <a:pt x="0" y="3267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2" name="Freeform 12"/>
          <p:cNvSpPr/>
          <p:nvPr/>
        </p:nvSpPr>
        <p:spPr>
          <a:xfrm>
            <a:off x="6089024" y="3802979"/>
            <a:ext cx="218585" cy="326791"/>
          </a:xfrm>
          <a:custGeom>
            <a:avLst/>
            <a:gdLst/>
            <a:ahLst/>
            <a:cxnLst/>
            <a:rect l="l" t="t" r="r" b="b"/>
            <a:pathLst>
              <a:path w="218585" h="326791">
                <a:moveTo>
                  <a:pt x="0" y="0"/>
                </a:moveTo>
                <a:lnTo>
                  <a:pt x="218585" y="0"/>
                </a:lnTo>
                <a:lnTo>
                  <a:pt x="218585" y="326791"/>
                </a:lnTo>
                <a:lnTo>
                  <a:pt x="0" y="3267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13" name="Group 13"/>
          <p:cNvGrpSpPr/>
          <p:nvPr/>
        </p:nvGrpSpPr>
        <p:grpSpPr>
          <a:xfrm>
            <a:off x="5756899" y="4504259"/>
            <a:ext cx="882835" cy="88283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6089024" y="4782281"/>
            <a:ext cx="218585" cy="326791"/>
          </a:xfrm>
          <a:custGeom>
            <a:avLst/>
            <a:gdLst/>
            <a:ahLst/>
            <a:cxnLst/>
            <a:rect l="l" t="t" r="r" b="b"/>
            <a:pathLst>
              <a:path w="218585" h="326791">
                <a:moveTo>
                  <a:pt x="0" y="0"/>
                </a:moveTo>
                <a:lnTo>
                  <a:pt x="218585" y="0"/>
                </a:lnTo>
                <a:lnTo>
                  <a:pt x="218585" y="326791"/>
                </a:lnTo>
                <a:lnTo>
                  <a:pt x="0" y="3267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7" name="TextBox 17"/>
          <p:cNvSpPr txBox="1"/>
          <p:nvPr/>
        </p:nvSpPr>
        <p:spPr>
          <a:xfrm>
            <a:off x="10910523" y="4972050"/>
            <a:ext cx="6348777" cy="103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409"/>
              </a:lnSpc>
              <a:spcBef>
                <a:spcPct val="0"/>
              </a:spcBef>
            </a:pPr>
            <a:r>
              <a:rPr lang="en-US" sz="5699" b="1" u="none" strike="noStrike">
                <a:solidFill>
                  <a:srgbClr val="0A461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 munka célja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71215" y="6136896"/>
            <a:ext cx="5288085" cy="2781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24314F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Egy</a:t>
            </a:r>
            <a:r>
              <a:rPr lang="en-US" sz="2600" b="1" u="none" strike="noStrike">
                <a:solidFill>
                  <a:srgbClr val="24314F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 autonóm meteorológiai állomás tervezése és megvalósítása, amely képes a legfontosabb időjárási paraméterek mérésére és az adatok távoli továbbítására.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25521" y="4456634"/>
            <a:ext cx="2858365" cy="1002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0F3418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Felhő alapú alkalmazás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25521" y="1302345"/>
            <a:ext cx="2858365" cy="1002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0F3418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Autonóm működés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25521" y="2421221"/>
            <a:ext cx="2359682" cy="1381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Önálló adatgyűjtés és továbbítás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25521" y="5573598"/>
            <a:ext cx="2596758" cy="1381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A mért adatok tárolására és megjelenítésére</a:t>
            </a:r>
          </a:p>
        </p:txBody>
      </p:sp>
      <p:sp>
        <p:nvSpPr>
          <p:cNvPr id="23" name="Freeform 23"/>
          <p:cNvSpPr/>
          <p:nvPr/>
        </p:nvSpPr>
        <p:spPr>
          <a:xfrm>
            <a:off x="2505003" y="1028700"/>
            <a:ext cx="2109162" cy="673449"/>
          </a:xfrm>
          <a:custGeom>
            <a:avLst/>
            <a:gdLst/>
            <a:ahLst/>
            <a:cxnLst/>
            <a:rect l="l" t="t" r="r" b="b"/>
            <a:pathLst>
              <a:path w="2109162" h="673449">
                <a:moveTo>
                  <a:pt x="0" y="0"/>
                </a:moveTo>
                <a:lnTo>
                  <a:pt x="2109162" y="0"/>
                </a:lnTo>
                <a:lnTo>
                  <a:pt x="2109162" y="673449"/>
                </a:lnTo>
                <a:lnTo>
                  <a:pt x="0" y="6734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4" name="Freeform 24"/>
          <p:cNvSpPr/>
          <p:nvPr/>
        </p:nvSpPr>
        <p:spPr>
          <a:xfrm>
            <a:off x="15429945" y="1028700"/>
            <a:ext cx="878438" cy="937998"/>
          </a:xfrm>
          <a:custGeom>
            <a:avLst/>
            <a:gdLst/>
            <a:ahLst/>
            <a:cxnLst/>
            <a:rect l="l" t="t" r="r" b="b"/>
            <a:pathLst>
              <a:path w="878438" h="937998">
                <a:moveTo>
                  <a:pt x="0" y="0"/>
                </a:moveTo>
                <a:lnTo>
                  <a:pt x="878438" y="0"/>
                </a:lnTo>
                <a:lnTo>
                  <a:pt x="878438" y="937998"/>
                </a:lnTo>
                <a:lnTo>
                  <a:pt x="0" y="9379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5">
            <a:extLst>
              <a:ext uri="{FF2B5EF4-FFF2-40B4-BE49-F238E27FC236}">
                <a16:creationId xmlns:a16="http://schemas.microsoft.com/office/drawing/2014/main" id="{D58E8A23-114F-B2D9-0615-4DF6C8294EBF}"/>
              </a:ext>
            </a:extLst>
          </p:cNvPr>
          <p:cNvGrpSpPr/>
          <p:nvPr/>
        </p:nvGrpSpPr>
        <p:grpSpPr>
          <a:xfrm>
            <a:off x="1057275" y="2329081"/>
            <a:ext cx="8769532" cy="8332171"/>
            <a:chOff x="0" y="0"/>
            <a:chExt cx="2309671" cy="1858613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243B377F-F286-E56F-1FFD-EFACEF31C03E}"/>
                </a:ext>
              </a:extLst>
            </p:cNvPr>
            <p:cNvSpPr/>
            <p:nvPr/>
          </p:nvSpPr>
          <p:spPr>
            <a:xfrm>
              <a:off x="0" y="0"/>
              <a:ext cx="2309671" cy="1858613"/>
            </a:xfrm>
            <a:custGeom>
              <a:avLst/>
              <a:gdLst/>
              <a:ahLst/>
              <a:cxnLst/>
              <a:rect l="l" t="t" r="r" b="b"/>
              <a:pathLst>
                <a:path w="2309671" h="1858613">
                  <a:moveTo>
                    <a:pt x="17656" y="0"/>
                  </a:moveTo>
                  <a:lnTo>
                    <a:pt x="2292015" y="0"/>
                  </a:lnTo>
                  <a:cubicBezTo>
                    <a:pt x="2301766" y="0"/>
                    <a:pt x="2309671" y="7905"/>
                    <a:pt x="2309671" y="17656"/>
                  </a:cubicBezTo>
                  <a:lnTo>
                    <a:pt x="2309671" y="1840956"/>
                  </a:lnTo>
                  <a:cubicBezTo>
                    <a:pt x="2309671" y="1845639"/>
                    <a:pt x="2307811" y="1850130"/>
                    <a:pt x="2304500" y="1853442"/>
                  </a:cubicBezTo>
                  <a:cubicBezTo>
                    <a:pt x="2301188" y="1856753"/>
                    <a:pt x="2296697" y="1858613"/>
                    <a:pt x="2292015" y="1858613"/>
                  </a:cubicBezTo>
                  <a:lnTo>
                    <a:pt x="17656" y="1858613"/>
                  </a:lnTo>
                  <a:cubicBezTo>
                    <a:pt x="12974" y="1858613"/>
                    <a:pt x="8483" y="1856753"/>
                    <a:pt x="5171" y="1853442"/>
                  </a:cubicBezTo>
                  <a:cubicBezTo>
                    <a:pt x="1860" y="1850130"/>
                    <a:pt x="0" y="1845639"/>
                    <a:pt x="0" y="1840956"/>
                  </a:cubicBezTo>
                  <a:lnTo>
                    <a:pt x="0" y="17656"/>
                  </a:lnTo>
                  <a:cubicBezTo>
                    <a:pt x="0" y="12974"/>
                    <a:pt x="1860" y="8483"/>
                    <a:pt x="5171" y="5171"/>
                  </a:cubicBezTo>
                  <a:cubicBezTo>
                    <a:pt x="8483" y="1860"/>
                    <a:pt x="12974" y="0"/>
                    <a:pt x="17656" y="0"/>
                  </a:cubicBezTo>
                  <a:close/>
                </a:path>
              </a:pathLst>
            </a:custGeom>
            <a:solidFill>
              <a:srgbClr val="E6EDF5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F814FA92-D80B-8813-F2C0-DA137C9429D9}"/>
                </a:ext>
              </a:extLst>
            </p:cNvPr>
            <p:cNvSpPr txBox="1"/>
            <p:nvPr/>
          </p:nvSpPr>
          <p:spPr>
            <a:xfrm>
              <a:off x="0" y="-47625"/>
              <a:ext cx="2309671" cy="190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5631226" y="-1706007"/>
            <a:ext cx="7969747" cy="4535322"/>
          </a:xfrm>
          <a:custGeom>
            <a:avLst/>
            <a:gdLst/>
            <a:ahLst/>
            <a:cxnLst/>
            <a:rect l="l" t="t" r="r" b="b"/>
            <a:pathLst>
              <a:path w="7969747" h="4535322">
                <a:moveTo>
                  <a:pt x="0" y="0"/>
                </a:moveTo>
                <a:lnTo>
                  <a:pt x="7969747" y="0"/>
                </a:lnTo>
                <a:lnTo>
                  <a:pt x="7969747" y="4535323"/>
                </a:lnTo>
                <a:lnTo>
                  <a:pt x="0" y="4535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12430076" y="0"/>
            <a:ext cx="5919769" cy="10287000"/>
            <a:chOff x="0" y="0"/>
            <a:chExt cx="155911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9116" cy="2709333"/>
            </a:xfrm>
            <a:custGeom>
              <a:avLst/>
              <a:gdLst/>
              <a:ahLst/>
              <a:cxnLst/>
              <a:rect l="l" t="t" r="r" b="b"/>
              <a:pathLst>
                <a:path w="1559116" h="2709333">
                  <a:moveTo>
                    <a:pt x="0" y="0"/>
                  </a:moveTo>
                  <a:lnTo>
                    <a:pt x="1559116" y="0"/>
                  </a:lnTo>
                  <a:lnTo>
                    <a:pt x="155911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F0EA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5911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599867" y="3552436"/>
            <a:ext cx="3580189" cy="5109926"/>
            <a:chOff x="0" y="0"/>
            <a:chExt cx="554665" cy="7916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4665" cy="791661"/>
            </a:xfrm>
            <a:custGeom>
              <a:avLst/>
              <a:gdLst/>
              <a:ahLst/>
              <a:cxnLst/>
              <a:rect l="l" t="t" r="r" b="b"/>
              <a:pathLst>
                <a:path w="554665" h="791661">
                  <a:moveTo>
                    <a:pt x="25949" y="0"/>
                  </a:moveTo>
                  <a:lnTo>
                    <a:pt x="528716" y="0"/>
                  </a:lnTo>
                  <a:cubicBezTo>
                    <a:pt x="543047" y="0"/>
                    <a:pt x="554665" y="11618"/>
                    <a:pt x="554665" y="25949"/>
                  </a:cubicBezTo>
                  <a:lnTo>
                    <a:pt x="554665" y="765712"/>
                  </a:lnTo>
                  <a:cubicBezTo>
                    <a:pt x="554665" y="772594"/>
                    <a:pt x="551931" y="779195"/>
                    <a:pt x="547065" y="784061"/>
                  </a:cubicBezTo>
                  <a:cubicBezTo>
                    <a:pt x="542198" y="788927"/>
                    <a:pt x="535598" y="791661"/>
                    <a:pt x="528716" y="791661"/>
                  </a:cubicBezTo>
                  <a:lnTo>
                    <a:pt x="25949" y="791661"/>
                  </a:lnTo>
                  <a:cubicBezTo>
                    <a:pt x="11618" y="791661"/>
                    <a:pt x="0" y="780043"/>
                    <a:pt x="0" y="765712"/>
                  </a:cubicBezTo>
                  <a:lnTo>
                    <a:pt x="0" y="25949"/>
                  </a:lnTo>
                  <a:cubicBezTo>
                    <a:pt x="0" y="11618"/>
                    <a:pt x="11618" y="0"/>
                    <a:pt x="25949" y="0"/>
                  </a:cubicBezTo>
                  <a:close/>
                </a:path>
              </a:pathLst>
            </a:custGeom>
            <a:blipFill>
              <a:blip r:embed="rId4"/>
              <a:stretch>
                <a:fillRect l="-12092" r="-101732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8" name="Freeform 8"/>
          <p:cNvSpPr/>
          <p:nvPr/>
        </p:nvSpPr>
        <p:spPr>
          <a:xfrm>
            <a:off x="15252745" y="1932451"/>
            <a:ext cx="2223015" cy="709802"/>
          </a:xfrm>
          <a:custGeom>
            <a:avLst/>
            <a:gdLst/>
            <a:ahLst/>
            <a:cxnLst/>
            <a:rect l="l" t="t" r="r" b="b"/>
            <a:pathLst>
              <a:path w="2223015" h="709802">
                <a:moveTo>
                  <a:pt x="0" y="0"/>
                </a:moveTo>
                <a:lnTo>
                  <a:pt x="2223015" y="0"/>
                </a:lnTo>
                <a:lnTo>
                  <a:pt x="2223015" y="709802"/>
                </a:lnTo>
                <a:lnTo>
                  <a:pt x="0" y="709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9" name="TextBox 9"/>
          <p:cNvSpPr txBox="1"/>
          <p:nvPr/>
        </p:nvSpPr>
        <p:spPr>
          <a:xfrm>
            <a:off x="1057275" y="818782"/>
            <a:ext cx="5460822" cy="1034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49"/>
              </a:lnSpc>
            </a:pPr>
            <a:r>
              <a:rPr lang="en-US" sz="6499" b="1" dirty="0">
                <a:solidFill>
                  <a:srgbClr val="0A461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Elm</a:t>
            </a:r>
            <a:r>
              <a:rPr lang="hu-HU" sz="6499" b="1" dirty="0">
                <a:solidFill>
                  <a:srgbClr val="0A461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életi rész</a:t>
            </a:r>
            <a:endParaRPr lang="en-US" sz="6499" b="1" dirty="0">
              <a:solidFill>
                <a:srgbClr val="0A4619"/>
              </a:solidFill>
              <a:latin typeface="Akzidenz-Grotesk Heavy"/>
              <a:ea typeface="Akzidenz-Grotesk Heavy"/>
              <a:cs typeface="Akzidenz-Grotesk Heavy"/>
              <a:sym typeface="Akzidenz-Grotesk Heavy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3557954" y="7506021"/>
            <a:ext cx="7969747" cy="4535322"/>
          </a:xfrm>
          <a:custGeom>
            <a:avLst/>
            <a:gdLst/>
            <a:ahLst/>
            <a:cxnLst/>
            <a:rect l="l" t="t" r="r" b="b"/>
            <a:pathLst>
              <a:path w="7969747" h="4535322">
                <a:moveTo>
                  <a:pt x="0" y="0"/>
                </a:moveTo>
                <a:lnTo>
                  <a:pt x="7969747" y="0"/>
                </a:lnTo>
                <a:lnTo>
                  <a:pt x="7969747" y="4535322"/>
                </a:lnTo>
                <a:lnTo>
                  <a:pt x="0" y="4535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2" name="Freeform 12"/>
          <p:cNvSpPr/>
          <p:nvPr/>
        </p:nvSpPr>
        <p:spPr>
          <a:xfrm>
            <a:off x="13599867" y="862513"/>
            <a:ext cx="743584" cy="932116"/>
          </a:xfrm>
          <a:custGeom>
            <a:avLst/>
            <a:gdLst/>
            <a:ahLst/>
            <a:cxnLst/>
            <a:rect l="l" t="t" r="r" b="b"/>
            <a:pathLst>
              <a:path w="743584" h="932116">
                <a:moveTo>
                  <a:pt x="0" y="0"/>
                </a:moveTo>
                <a:lnTo>
                  <a:pt x="743584" y="0"/>
                </a:lnTo>
                <a:lnTo>
                  <a:pt x="743584" y="932116"/>
                </a:lnTo>
                <a:lnTo>
                  <a:pt x="0" y="9321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13" name="Group 14">
            <a:extLst>
              <a:ext uri="{FF2B5EF4-FFF2-40B4-BE49-F238E27FC236}">
                <a16:creationId xmlns:a16="http://schemas.microsoft.com/office/drawing/2014/main" id="{730795E6-1EBE-40B0-462F-7831F1EA478D}"/>
              </a:ext>
            </a:extLst>
          </p:cNvPr>
          <p:cNvGrpSpPr/>
          <p:nvPr/>
        </p:nvGrpSpPr>
        <p:grpSpPr>
          <a:xfrm>
            <a:off x="1943456" y="7939849"/>
            <a:ext cx="1220759" cy="1220759"/>
            <a:chOff x="0" y="0"/>
            <a:chExt cx="812800" cy="812800"/>
          </a:xfrm>
        </p:grpSpPr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B5218798-119F-DEDA-F333-830AF9A053E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5" name="TextBox 16">
              <a:extLst>
                <a:ext uri="{FF2B5EF4-FFF2-40B4-BE49-F238E27FC236}">
                  <a16:creationId xmlns:a16="http://schemas.microsoft.com/office/drawing/2014/main" id="{EA591B8A-7F18-B20D-1514-9F668751FB2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TextBox 23">
            <a:extLst>
              <a:ext uri="{FF2B5EF4-FFF2-40B4-BE49-F238E27FC236}">
                <a16:creationId xmlns:a16="http://schemas.microsoft.com/office/drawing/2014/main" id="{66130790-C634-B104-D7BD-F90271D4726A}"/>
              </a:ext>
            </a:extLst>
          </p:cNvPr>
          <p:cNvSpPr txBox="1"/>
          <p:nvPr/>
        </p:nvSpPr>
        <p:spPr>
          <a:xfrm>
            <a:off x="3509022" y="4784427"/>
            <a:ext cx="520085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hu-HU" sz="2800" dirty="0">
                <a:latin typeface="Inter Semi-Bold" panose="020B0604020202020204" charset="0"/>
                <a:ea typeface="Inter Semi-Bold" panose="020B0604020202020204" charset="0"/>
              </a:rPr>
              <a:t>Időjárási adatok és mérési módszereik</a:t>
            </a:r>
            <a:endParaRPr lang="en-US" sz="2800" b="1" dirty="0">
              <a:solidFill>
                <a:srgbClr val="24314F"/>
              </a:solidFill>
              <a:latin typeface="Inter Semi-Bold" panose="020B0604020202020204" charset="0"/>
              <a:ea typeface="Inter Semi-Bold" panose="020B0604020202020204" charset="0"/>
              <a:cs typeface="Inter Semi-Bold"/>
              <a:sym typeface="Inter Semi-Bold"/>
            </a:endParaRPr>
          </a:p>
        </p:txBody>
      </p:sp>
      <p:sp>
        <p:nvSpPr>
          <p:cNvPr id="17" name="TextBox 26">
            <a:extLst>
              <a:ext uri="{FF2B5EF4-FFF2-40B4-BE49-F238E27FC236}">
                <a16:creationId xmlns:a16="http://schemas.microsoft.com/office/drawing/2014/main" id="{29907866-C514-4D2E-96B4-945375A6FDA3}"/>
              </a:ext>
            </a:extLst>
          </p:cNvPr>
          <p:cNvSpPr txBox="1"/>
          <p:nvPr/>
        </p:nvSpPr>
        <p:spPr>
          <a:xfrm>
            <a:off x="3528072" y="6290027"/>
            <a:ext cx="520805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hu-HU" sz="2800" b="1" dirty="0">
                <a:latin typeface="Inter Semi-Bold"/>
                <a:ea typeface="Inter Semi-Bold"/>
                <a:cs typeface="Inter Semi-Bold"/>
                <a:sym typeface="Inter Semi-Bold"/>
              </a:rPr>
              <a:t>Időjárás mérésének- és előrejelzésének a fontossága a mezőgazdaságban</a:t>
            </a:r>
            <a:endParaRPr lang="en-US" sz="2800" b="1" dirty="0">
              <a:latin typeface="Inter Semi-Bold"/>
              <a:ea typeface="Inter Semi-Bold"/>
              <a:cs typeface="Inter Semi-Bold"/>
              <a:sym typeface="Inter Semi-Bold"/>
            </a:endParaRPr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id="{D985CE4A-5461-3F91-9D5D-2838FAE7050C}"/>
              </a:ext>
            </a:extLst>
          </p:cNvPr>
          <p:cNvSpPr txBox="1"/>
          <p:nvPr/>
        </p:nvSpPr>
        <p:spPr>
          <a:xfrm>
            <a:off x="3509022" y="8119341"/>
            <a:ext cx="5200852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hu-HU" sz="2800" b="1" dirty="0">
                <a:latin typeface="Inter Semi-Bold" panose="020B0604020202020204" charset="0"/>
                <a:ea typeface="Inter Semi-Bold" panose="020B0604020202020204" charset="0"/>
              </a:rPr>
              <a:t>Kültéri mérőállomás tervezése</a:t>
            </a:r>
            <a:endParaRPr lang="hu-HU" sz="2800" dirty="0">
              <a:latin typeface="Inter Semi-Bold" panose="020B0604020202020204" charset="0"/>
              <a:ea typeface="Inter Semi-Bold" panose="020B0604020202020204" charset="0"/>
            </a:endParaRP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420EBBDF-0C52-65F2-1D23-030A56874F2A}"/>
              </a:ext>
            </a:extLst>
          </p:cNvPr>
          <p:cNvSpPr txBox="1"/>
          <p:nvPr/>
        </p:nvSpPr>
        <p:spPr>
          <a:xfrm>
            <a:off x="3509022" y="3302814"/>
            <a:ext cx="520085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hu-HU" sz="2800" dirty="0">
                <a:latin typeface="Inter Semi-Bold" panose="020B0604020202020204" charset="0"/>
                <a:ea typeface="Inter Semi-Bold" panose="020B0604020202020204" charset="0"/>
              </a:rPr>
              <a:t>Időjárás mérésének története</a:t>
            </a:r>
            <a:endParaRPr lang="en-US" sz="2800" b="1" dirty="0">
              <a:solidFill>
                <a:srgbClr val="24314F"/>
              </a:solidFill>
              <a:latin typeface="Inter Semi-Bold" panose="020B0604020202020204" charset="0"/>
              <a:ea typeface="Inter Semi-Bold" panose="020B0604020202020204" charset="0"/>
              <a:cs typeface="Inter Semi-Bold"/>
              <a:sym typeface="Inter Semi-Bold"/>
            </a:endParaRPr>
          </a:p>
        </p:txBody>
      </p:sp>
      <p:grpSp>
        <p:nvGrpSpPr>
          <p:cNvPr id="20" name="Group 8">
            <a:extLst>
              <a:ext uri="{FF2B5EF4-FFF2-40B4-BE49-F238E27FC236}">
                <a16:creationId xmlns:a16="http://schemas.microsoft.com/office/drawing/2014/main" id="{D37590AC-8778-F445-D29C-217C43D3CD09}"/>
              </a:ext>
            </a:extLst>
          </p:cNvPr>
          <p:cNvGrpSpPr/>
          <p:nvPr/>
        </p:nvGrpSpPr>
        <p:grpSpPr>
          <a:xfrm>
            <a:off x="1962506" y="4477056"/>
            <a:ext cx="1220759" cy="1220759"/>
            <a:chOff x="0" y="0"/>
            <a:chExt cx="812800" cy="812800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F8BCB68-7AA1-1F7D-6D52-03A4112AEDC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C90F5327-13F2-6FC3-DEA4-1981B9B1F9E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3" name="Group 11">
            <a:extLst>
              <a:ext uri="{FF2B5EF4-FFF2-40B4-BE49-F238E27FC236}">
                <a16:creationId xmlns:a16="http://schemas.microsoft.com/office/drawing/2014/main" id="{72C9514A-556B-E2D8-1280-A13827C49BE9}"/>
              </a:ext>
            </a:extLst>
          </p:cNvPr>
          <p:cNvGrpSpPr/>
          <p:nvPr/>
        </p:nvGrpSpPr>
        <p:grpSpPr>
          <a:xfrm>
            <a:off x="1962506" y="6218257"/>
            <a:ext cx="1220759" cy="1220759"/>
            <a:chOff x="0" y="0"/>
            <a:chExt cx="812800" cy="812800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3B3FA0B1-52D1-871B-FB5C-4228665B51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F3CCB3C2-995B-56F0-3E9D-F735D398E89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6" name="Freeform 17">
            <a:extLst>
              <a:ext uri="{FF2B5EF4-FFF2-40B4-BE49-F238E27FC236}">
                <a16:creationId xmlns:a16="http://schemas.microsoft.com/office/drawing/2014/main" id="{282854DB-B2C9-D706-2196-99248B7F88BA}"/>
              </a:ext>
            </a:extLst>
          </p:cNvPr>
          <p:cNvSpPr/>
          <p:nvPr/>
        </p:nvSpPr>
        <p:spPr>
          <a:xfrm>
            <a:off x="2421759" y="8343900"/>
            <a:ext cx="302253" cy="451878"/>
          </a:xfrm>
          <a:custGeom>
            <a:avLst/>
            <a:gdLst/>
            <a:ahLst/>
            <a:cxnLst/>
            <a:rect l="l" t="t" r="r" b="b"/>
            <a:pathLst>
              <a:path w="302253" h="451878">
                <a:moveTo>
                  <a:pt x="0" y="0"/>
                </a:moveTo>
                <a:lnTo>
                  <a:pt x="302253" y="0"/>
                </a:lnTo>
                <a:lnTo>
                  <a:pt x="302253" y="451878"/>
                </a:lnTo>
                <a:lnTo>
                  <a:pt x="0" y="4518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168707A2-58C0-AAD4-444C-C13F1278DE01}"/>
              </a:ext>
            </a:extLst>
          </p:cNvPr>
          <p:cNvSpPr/>
          <p:nvPr/>
        </p:nvSpPr>
        <p:spPr>
          <a:xfrm>
            <a:off x="2421759" y="6602698"/>
            <a:ext cx="302253" cy="451878"/>
          </a:xfrm>
          <a:custGeom>
            <a:avLst/>
            <a:gdLst/>
            <a:ahLst/>
            <a:cxnLst/>
            <a:rect l="l" t="t" r="r" b="b"/>
            <a:pathLst>
              <a:path w="302253" h="451878">
                <a:moveTo>
                  <a:pt x="0" y="0"/>
                </a:moveTo>
                <a:lnTo>
                  <a:pt x="302253" y="0"/>
                </a:lnTo>
                <a:lnTo>
                  <a:pt x="302253" y="451878"/>
                </a:lnTo>
                <a:lnTo>
                  <a:pt x="0" y="4518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BBDC402A-1541-882C-1BE1-76D7B6124B19}"/>
              </a:ext>
            </a:extLst>
          </p:cNvPr>
          <p:cNvSpPr/>
          <p:nvPr/>
        </p:nvSpPr>
        <p:spPr>
          <a:xfrm>
            <a:off x="2421759" y="4861496"/>
            <a:ext cx="302253" cy="451878"/>
          </a:xfrm>
          <a:custGeom>
            <a:avLst/>
            <a:gdLst/>
            <a:ahLst/>
            <a:cxnLst/>
            <a:rect l="l" t="t" r="r" b="b"/>
            <a:pathLst>
              <a:path w="302253" h="451878">
                <a:moveTo>
                  <a:pt x="0" y="0"/>
                </a:moveTo>
                <a:lnTo>
                  <a:pt x="302253" y="0"/>
                </a:lnTo>
                <a:lnTo>
                  <a:pt x="302253" y="451878"/>
                </a:lnTo>
                <a:lnTo>
                  <a:pt x="0" y="4518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29" name="Group 8">
            <a:extLst>
              <a:ext uri="{FF2B5EF4-FFF2-40B4-BE49-F238E27FC236}">
                <a16:creationId xmlns:a16="http://schemas.microsoft.com/office/drawing/2014/main" id="{C16FDC70-477C-6A18-17DA-72EED2AA0ED3}"/>
              </a:ext>
            </a:extLst>
          </p:cNvPr>
          <p:cNvGrpSpPr/>
          <p:nvPr/>
        </p:nvGrpSpPr>
        <p:grpSpPr>
          <a:xfrm>
            <a:off x="1962506" y="2859561"/>
            <a:ext cx="1220759" cy="1220759"/>
            <a:chOff x="0" y="0"/>
            <a:chExt cx="812800" cy="812800"/>
          </a:xfrm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603415E2-C059-A5F7-EF24-4442EF2EFB9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F88FAF0E-9AED-4D62-4F7E-1301CAD31ED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2" name="Freeform 19">
            <a:extLst>
              <a:ext uri="{FF2B5EF4-FFF2-40B4-BE49-F238E27FC236}">
                <a16:creationId xmlns:a16="http://schemas.microsoft.com/office/drawing/2014/main" id="{B579F4D9-E1FE-154E-4976-D0F4E4DC2FF4}"/>
              </a:ext>
            </a:extLst>
          </p:cNvPr>
          <p:cNvSpPr/>
          <p:nvPr/>
        </p:nvSpPr>
        <p:spPr>
          <a:xfrm>
            <a:off x="2421759" y="3244001"/>
            <a:ext cx="302253" cy="451878"/>
          </a:xfrm>
          <a:custGeom>
            <a:avLst/>
            <a:gdLst/>
            <a:ahLst/>
            <a:cxnLst/>
            <a:rect l="l" t="t" r="r" b="b"/>
            <a:pathLst>
              <a:path w="302253" h="451878">
                <a:moveTo>
                  <a:pt x="0" y="0"/>
                </a:moveTo>
                <a:lnTo>
                  <a:pt x="302253" y="0"/>
                </a:lnTo>
                <a:lnTo>
                  <a:pt x="302253" y="451878"/>
                </a:lnTo>
                <a:lnTo>
                  <a:pt x="0" y="4518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2515" y="2992430"/>
            <a:ext cx="5329712" cy="3287812"/>
            <a:chOff x="0" y="0"/>
            <a:chExt cx="1403710" cy="8659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3710" cy="865926"/>
            </a:xfrm>
            <a:custGeom>
              <a:avLst/>
              <a:gdLst/>
              <a:ahLst/>
              <a:cxnLst/>
              <a:rect l="l" t="t" r="r" b="b"/>
              <a:pathLst>
                <a:path w="1403710" h="865926">
                  <a:moveTo>
                    <a:pt x="34862" y="0"/>
                  </a:moveTo>
                  <a:lnTo>
                    <a:pt x="1368848" y="0"/>
                  </a:lnTo>
                  <a:cubicBezTo>
                    <a:pt x="1378094" y="0"/>
                    <a:pt x="1386961" y="3673"/>
                    <a:pt x="1393499" y="10211"/>
                  </a:cubicBezTo>
                  <a:cubicBezTo>
                    <a:pt x="1400037" y="16749"/>
                    <a:pt x="1403710" y="25616"/>
                    <a:pt x="1403710" y="34862"/>
                  </a:cubicBezTo>
                  <a:lnTo>
                    <a:pt x="1403710" y="831063"/>
                  </a:lnTo>
                  <a:cubicBezTo>
                    <a:pt x="1403710" y="840309"/>
                    <a:pt x="1400037" y="849177"/>
                    <a:pt x="1393499" y="855715"/>
                  </a:cubicBezTo>
                  <a:cubicBezTo>
                    <a:pt x="1386961" y="862253"/>
                    <a:pt x="1378094" y="865926"/>
                    <a:pt x="1368848" y="865926"/>
                  </a:cubicBezTo>
                  <a:lnTo>
                    <a:pt x="34862" y="865926"/>
                  </a:lnTo>
                  <a:cubicBezTo>
                    <a:pt x="25616" y="865926"/>
                    <a:pt x="16749" y="862253"/>
                    <a:pt x="10211" y="855715"/>
                  </a:cubicBezTo>
                  <a:cubicBezTo>
                    <a:pt x="3673" y="849177"/>
                    <a:pt x="0" y="840309"/>
                    <a:pt x="0" y="831063"/>
                  </a:cubicBezTo>
                  <a:lnTo>
                    <a:pt x="0" y="34862"/>
                  </a:lnTo>
                  <a:cubicBezTo>
                    <a:pt x="0" y="25616"/>
                    <a:pt x="3673" y="16749"/>
                    <a:pt x="10211" y="10211"/>
                  </a:cubicBezTo>
                  <a:cubicBezTo>
                    <a:pt x="16749" y="3673"/>
                    <a:pt x="25616" y="0"/>
                    <a:pt x="34862" y="0"/>
                  </a:cubicBezTo>
                  <a:close/>
                </a:path>
              </a:pathLst>
            </a:custGeom>
            <a:solidFill>
              <a:srgbClr val="E6EDF5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03710" cy="913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5608" y="2698795"/>
            <a:ext cx="5329712" cy="939450"/>
            <a:chOff x="0" y="0"/>
            <a:chExt cx="1403710" cy="2474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03710" cy="247427"/>
            </a:xfrm>
            <a:custGeom>
              <a:avLst/>
              <a:gdLst/>
              <a:ahLst/>
              <a:cxnLst/>
              <a:rect l="l" t="t" r="r" b="b"/>
              <a:pathLst>
                <a:path w="1403710" h="247427">
                  <a:moveTo>
                    <a:pt x="74082" y="0"/>
                  </a:moveTo>
                  <a:lnTo>
                    <a:pt x="1329628" y="0"/>
                  </a:lnTo>
                  <a:cubicBezTo>
                    <a:pt x="1349275" y="0"/>
                    <a:pt x="1368119" y="7805"/>
                    <a:pt x="1382012" y="21698"/>
                  </a:cubicBezTo>
                  <a:cubicBezTo>
                    <a:pt x="1395905" y="35591"/>
                    <a:pt x="1403710" y="54435"/>
                    <a:pt x="1403710" y="74082"/>
                  </a:cubicBezTo>
                  <a:lnTo>
                    <a:pt x="1403710" y="173345"/>
                  </a:lnTo>
                  <a:cubicBezTo>
                    <a:pt x="1403710" y="192993"/>
                    <a:pt x="1395905" y="211836"/>
                    <a:pt x="1382012" y="225729"/>
                  </a:cubicBezTo>
                  <a:cubicBezTo>
                    <a:pt x="1368119" y="239622"/>
                    <a:pt x="1349275" y="247427"/>
                    <a:pt x="1329628" y="247427"/>
                  </a:cubicBezTo>
                  <a:lnTo>
                    <a:pt x="74082" y="247427"/>
                  </a:lnTo>
                  <a:cubicBezTo>
                    <a:pt x="33168" y="247427"/>
                    <a:pt x="0" y="214259"/>
                    <a:pt x="0" y="173345"/>
                  </a:cubicBezTo>
                  <a:lnTo>
                    <a:pt x="0" y="74082"/>
                  </a:lnTo>
                  <a:cubicBezTo>
                    <a:pt x="0" y="54435"/>
                    <a:pt x="7805" y="35591"/>
                    <a:pt x="21698" y="21698"/>
                  </a:cubicBezTo>
                  <a:cubicBezTo>
                    <a:pt x="35591" y="7805"/>
                    <a:pt x="54435" y="0"/>
                    <a:pt x="74082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403710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76052" y="2992430"/>
            <a:ext cx="5329712" cy="3287812"/>
            <a:chOff x="0" y="0"/>
            <a:chExt cx="1403710" cy="8659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03710" cy="865926"/>
            </a:xfrm>
            <a:custGeom>
              <a:avLst/>
              <a:gdLst/>
              <a:ahLst/>
              <a:cxnLst/>
              <a:rect l="l" t="t" r="r" b="b"/>
              <a:pathLst>
                <a:path w="1403710" h="865926">
                  <a:moveTo>
                    <a:pt x="34862" y="0"/>
                  </a:moveTo>
                  <a:lnTo>
                    <a:pt x="1368848" y="0"/>
                  </a:lnTo>
                  <a:cubicBezTo>
                    <a:pt x="1378094" y="0"/>
                    <a:pt x="1386961" y="3673"/>
                    <a:pt x="1393499" y="10211"/>
                  </a:cubicBezTo>
                  <a:cubicBezTo>
                    <a:pt x="1400037" y="16749"/>
                    <a:pt x="1403710" y="25616"/>
                    <a:pt x="1403710" y="34862"/>
                  </a:cubicBezTo>
                  <a:lnTo>
                    <a:pt x="1403710" y="831063"/>
                  </a:lnTo>
                  <a:cubicBezTo>
                    <a:pt x="1403710" y="840309"/>
                    <a:pt x="1400037" y="849177"/>
                    <a:pt x="1393499" y="855715"/>
                  </a:cubicBezTo>
                  <a:cubicBezTo>
                    <a:pt x="1386961" y="862253"/>
                    <a:pt x="1378094" y="865926"/>
                    <a:pt x="1368848" y="865926"/>
                  </a:cubicBezTo>
                  <a:lnTo>
                    <a:pt x="34862" y="865926"/>
                  </a:lnTo>
                  <a:cubicBezTo>
                    <a:pt x="25616" y="865926"/>
                    <a:pt x="16749" y="862253"/>
                    <a:pt x="10211" y="855715"/>
                  </a:cubicBezTo>
                  <a:cubicBezTo>
                    <a:pt x="3673" y="849177"/>
                    <a:pt x="0" y="840309"/>
                    <a:pt x="0" y="831063"/>
                  </a:cubicBezTo>
                  <a:lnTo>
                    <a:pt x="0" y="34862"/>
                  </a:lnTo>
                  <a:cubicBezTo>
                    <a:pt x="0" y="25616"/>
                    <a:pt x="3673" y="16749"/>
                    <a:pt x="10211" y="10211"/>
                  </a:cubicBezTo>
                  <a:cubicBezTo>
                    <a:pt x="16749" y="3673"/>
                    <a:pt x="25616" y="0"/>
                    <a:pt x="34862" y="0"/>
                  </a:cubicBezTo>
                  <a:close/>
                </a:path>
              </a:pathLst>
            </a:custGeom>
            <a:solidFill>
              <a:srgbClr val="E6EDF5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403710" cy="913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29588" y="2992430"/>
            <a:ext cx="5329712" cy="3287812"/>
            <a:chOff x="0" y="0"/>
            <a:chExt cx="1403710" cy="8659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3710" cy="865926"/>
            </a:xfrm>
            <a:custGeom>
              <a:avLst/>
              <a:gdLst/>
              <a:ahLst/>
              <a:cxnLst/>
              <a:rect l="l" t="t" r="r" b="b"/>
              <a:pathLst>
                <a:path w="1403710" h="865926">
                  <a:moveTo>
                    <a:pt x="34862" y="0"/>
                  </a:moveTo>
                  <a:lnTo>
                    <a:pt x="1368848" y="0"/>
                  </a:lnTo>
                  <a:cubicBezTo>
                    <a:pt x="1378094" y="0"/>
                    <a:pt x="1386961" y="3673"/>
                    <a:pt x="1393499" y="10211"/>
                  </a:cubicBezTo>
                  <a:cubicBezTo>
                    <a:pt x="1400037" y="16749"/>
                    <a:pt x="1403710" y="25616"/>
                    <a:pt x="1403710" y="34862"/>
                  </a:cubicBezTo>
                  <a:lnTo>
                    <a:pt x="1403710" y="831063"/>
                  </a:lnTo>
                  <a:cubicBezTo>
                    <a:pt x="1403710" y="840309"/>
                    <a:pt x="1400037" y="849177"/>
                    <a:pt x="1393499" y="855715"/>
                  </a:cubicBezTo>
                  <a:cubicBezTo>
                    <a:pt x="1386961" y="862253"/>
                    <a:pt x="1378094" y="865926"/>
                    <a:pt x="1368848" y="865926"/>
                  </a:cubicBezTo>
                  <a:lnTo>
                    <a:pt x="34862" y="865926"/>
                  </a:lnTo>
                  <a:cubicBezTo>
                    <a:pt x="25616" y="865926"/>
                    <a:pt x="16749" y="862253"/>
                    <a:pt x="10211" y="855715"/>
                  </a:cubicBezTo>
                  <a:cubicBezTo>
                    <a:pt x="3673" y="849177"/>
                    <a:pt x="0" y="840309"/>
                    <a:pt x="0" y="831063"/>
                  </a:cubicBezTo>
                  <a:lnTo>
                    <a:pt x="0" y="34862"/>
                  </a:lnTo>
                  <a:cubicBezTo>
                    <a:pt x="0" y="25616"/>
                    <a:pt x="3673" y="16749"/>
                    <a:pt x="10211" y="10211"/>
                  </a:cubicBezTo>
                  <a:cubicBezTo>
                    <a:pt x="16749" y="3673"/>
                    <a:pt x="25616" y="0"/>
                    <a:pt x="34862" y="0"/>
                  </a:cubicBezTo>
                  <a:close/>
                </a:path>
              </a:pathLst>
            </a:custGeom>
            <a:solidFill>
              <a:srgbClr val="E6EDF5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403710" cy="913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76052" y="2698795"/>
            <a:ext cx="5329712" cy="939450"/>
            <a:chOff x="0" y="0"/>
            <a:chExt cx="1403710" cy="2474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03710" cy="247427"/>
            </a:xfrm>
            <a:custGeom>
              <a:avLst/>
              <a:gdLst/>
              <a:ahLst/>
              <a:cxnLst/>
              <a:rect l="l" t="t" r="r" b="b"/>
              <a:pathLst>
                <a:path w="1403710" h="247427">
                  <a:moveTo>
                    <a:pt x="74082" y="0"/>
                  </a:moveTo>
                  <a:lnTo>
                    <a:pt x="1329628" y="0"/>
                  </a:lnTo>
                  <a:cubicBezTo>
                    <a:pt x="1349275" y="0"/>
                    <a:pt x="1368119" y="7805"/>
                    <a:pt x="1382012" y="21698"/>
                  </a:cubicBezTo>
                  <a:cubicBezTo>
                    <a:pt x="1395905" y="35591"/>
                    <a:pt x="1403710" y="54435"/>
                    <a:pt x="1403710" y="74082"/>
                  </a:cubicBezTo>
                  <a:lnTo>
                    <a:pt x="1403710" y="173345"/>
                  </a:lnTo>
                  <a:cubicBezTo>
                    <a:pt x="1403710" y="192993"/>
                    <a:pt x="1395905" y="211836"/>
                    <a:pt x="1382012" y="225729"/>
                  </a:cubicBezTo>
                  <a:cubicBezTo>
                    <a:pt x="1368119" y="239622"/>
                    <a:pt x="1349275" y="247427"/>
                    <a:pt x="1329628" y="247427"/>
                  </a:cubicBezTo>
                  <a:lnTo>
                    <a:pt x="74082" y="247427"/>
                  </a:lnTo>
                  <a:cubicBezTo>
                    <a:pt x="33168" y="247427"/>
                    <a:pt x="0" y="214259"/>
                    <a:pt x="0" y="173345"/>
                  </a:cubicBezTo>
                  <a:lnTo>
                    <a:pt x="0" y="74082"/>
                  </a:lnTo>
                  <a:cubicBezTo>
                    <a:pt x="0" y="54435"/>
                    <a:pt x="7805" y="35591"/>
                    <a:pt x="21698" y="21698"/>
                  </a:cubicBezTo>
                  <a:cubicBezTo>
                    <a:pt x="35591" y="7805"/>
                    <a:pt x="54435" y="0"/>
                    <a:pt x="74082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403710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26496" y="2698795"/>
            <a:ext cx="5329712" cy="939450"/>
            <a:chOff x="0" y="0"/>
            <a:chExt cx="1403710" cy="2474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03710" cy="247427"/>
            </a:xfrm>
            <a:custGeom>
              <a:avLst/>
              <a:gdLst/>
              <a:ahLst/>
              <a:cxnLst/>
              <a:rect l="l" t="t" r="r" b="b"/>
              <a:pathLst>
                <a:path w="1403710" h="247427">
                  <a:moveTo>
                    <a:pt x="74082" y="0"/>
                  </a:moveTo>
                  <a:lnTo>
                    <a:pt x="1329628" y="0"/>
                  </a:lnTo>
                  <a:cubicBezTo>
                    <a:pt x="1349275" y="0"/>
                    <a:pt x="1368119" y="7805"/>
                    <a:pt x="1382012" y="21698"/>
                  </a:cubicBezTo>
                  <a:cubicBezTo>
                    <a:pt x="1395905" y="35591"/>
                    <a:pt x="1403710" y="54435"/>
                    <a:pt x="1403710" y="74082"/>
                  </a:cubicBezTo>
                  <a:lnTo>
                    <a:pt x="1403710" y="173345"/>
                  </a:lnTo>
                  <a:cubicBezTo>
                    <a:pt x="1403710" y="192993"/>
                    <a:pt x="1395905" y="211836"/>
                    <a:pt x="1382012" y="225729"/>
                  </a:cubicBezTo>
                  <a:cubicBezTo>
                    <a:pt x="1368119" y="239622"/>
                    <a:pt x="1349275" y="247427"/>
                    <a:pt x="1329628" y="247427"/>
                  </a:cubicBezTo>
                  <a:lnTo>
                    <a:pt x="74082" y="247427"/>
                  </a:lnTo>
                  <a:cubicBezTo>
                    <a:pt x="33168" y="247427"/>
                    <a:pt x="0" y="214259"/>
                    <a:pt x="0" y="173345"/>
                  </a:cubicBezTo>
                  <a:lnTo>
                    <a:pt x="0" y="74082"/>
                  </a:lnTo>
                  <a:cubicBezTo>
                    <a:pt x="0" y="54435"/>
                    <a:pt x="7805" y="35591"/>
                    <a:pt x="21698" y="21698"/>
                  </a:cubicBezTo>
                  <a:cubicBezTo>
                    <a:pt x="35591" y="7805"/>
                    <a:pt x="54435" y="0"/>
                    <a:pt x="74082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403710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90675" y="5058723"/>
            <a:ext cx="4199577" cy="419957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9790" b="-979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82543" y="2944805"/>
            <a:ext cx="4815841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ESP-Wroom-32</a:t>
            </a:r>
          </a:p>
        </p:txBody>
      </p:sp>
      <p:sp>
        <p:nvSpPr>
          <p:cNvPr id="23" name="Freeform 23"/>
          <p:cNvSpPr/>
          <p:nvPr/>
        </p:nvSpPr>
        <p:spPr>
          <a:xfrm rot="-1181175" flipH="1">
            <a:off x="-5692991" y="-2210576"/>
            <a:ext cx="10480186" cy="5963931"/>
          </a:xfrm>
          <a:custGeom>
            <a:avLst/>
            <a:gdLst/>
            <a:ahLst/>
            <a:cxnLst/>
            <a:rect l="l" t="t" r="r" b="b"/>
            <a:pathLst>
              <a:path w="10480186" h="5963931">
                <a:moveTo>
                  <a:pt x="10480186" y="0"/>
                </a:moveTo>
                <a:lnTo>
                  <a:pt x="0" y="0"/>
                </a:lnTo>
                <a:lnTo>
                  <a:pt x="0" y="5963931"/>
                </a:lnTo>
                <a:lnTo>
                  <a:pt x="10480186" y="5963931"/>
                </a:lnTo>
                <a:lnTo>
                  <a:pt x="1048018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grpSp>
        <p:nvGrpSpPr>
          <p:cNvPr id="24" name="Group 24"/>
          <p:cNvGrpSpPr/>
          <p:nvPr/>
        </p:nvGrpSpPr>
        <p:grpSpPr>
          <a:xfrm>
            <a:off x="7041119" y="5058723"/>
            <a:ext cx="4199577" cy="419957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16666" b="-16666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491563" y="5058723"/>
            <a:ext cx="4199577" cy="419957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046" r="-25046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358412" y="590415"/>
            <a:ext cx="10900888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799"/>
              </a:lnSpc>
              <a:spcBef>
                <a:spcPct val="0"/>
              </a:spcBef>
            </a:pPr>
            <a:r>
              <a:rPr lang="en-US" sz="5999" b="1">
                <a:solidFill>
                  <a:srgbClr val="24314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Felhasznált eszközök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75637" y="4022421"/>
            <a:ext cx="4429653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Mikrovezérlő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926081" y="3846209"/>
            <a:ext cx="4429653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Hőmérséklet-, páratartalom- és légnyomásmérő szenzor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376525" y="4022421"/>
            <a:ext cx="4429653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Szélsebességmérő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970949" y="2944805"/>
            <a:ext cx="2339917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BME280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673945" y="2944805"/>
            <a:ext cx="3834814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Anemométer</a:t>
            </a:r>
          </a:p>
        </p:txBody>
      </p:sp>
      <p:sp>
        <p:nvSpPr>
          <p:cNvPr id="34" name="Freeform 34"/>
          <p:cNvSpPr/>
          <p:nvPr/>
        </p:nvSpPr>
        <p:spPr>
          <a:xfrm>
            <a:off x="6088560" y="302815"/>
            <a:ext cx="527335" cy="2012546"/>
          </a:xfrm>
          <a:custGeom>
            <a:avLst/>
            <a:gdLst/>
            <a:ahLst/>
            <a:cxnLst/>
            <a:rect l="l" t="t" r="r" b="b"/>
            <a:pathLst>
              <a:path w="527335" h="2012546">
                <a:moveTo>
                  <a:pt x="0" y="0"/>
                </a:moveTo>
                <a:lnTo>
                  <a:pt x="527334" y="0"/>
                </a:lnTo>
                <a:lnTo>
                  <a:pt x="527334" y="2012546"/>
                </a:lnTo>
                <a:lnTo>
                  <a:pt x="0" y="20125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5" name="Freeform 35"/>
          <p:cNvSpPr/>
          <p:nvPr/>
        </p:nvSpPr>
        <p:spPr>
          <a:xfrm>
            <a:off x="2708232" y="868586"/>
            <a:ext cx="1578300" cy="1022283"/>
          </a:xfrm>
          <a:custGeom>
            <a:avLst/>
            <a:gdLst/>
            <a:ahLst/>
            <a:cxnLst/>
            <a:rect l="l" t="t" r="r" b="b"/>
            <a:pathLst>
              <a:path w="1578300" h="1022283">
                <a:moveTo>
                  <a:pt x="0" y="0"/>
                </a:moveTo>
                <a:lnTo>
                  <a:pt x="1578299" y="0"/>
                </a:lnTo>
                <a:lnTo>
                  <a:pt x="1578299" y="1022282"/>
                </a:lnTo>
                <a:lnTo>
                  <a:pt x="0" y="10222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2515" y="2992430"/>
            <a:ext cx="5329712" cy="3287812"/>
            <a:chOff x="0" y="0"/>
            <a:chExt cx="1403710" cy="8659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3710" cy="865926"/>
            </a:xfrm>
            <a:custGeom>
              <a:avLst/>
              <a:gdLst/>
              <a:ahLst/>
              <a:cxnLst/>
              <a:rect l="l" t="t" r="r" b="b"/>
              <a:pathLst>
                <a:path w="1403710" h="865926">
                  <a:moveTo>
                    <a:pt x="34862" y="0"/>
                  </a:moveTo>
                  <a:lnTo>
                    <a:pt x="1368848" y="0"/>
                  </a:lnTo>
                  <a:cubicBezTo>
                    <a:pt x="1378094" y="0"/>
                    <a:pt x="1386961" y="3673"/>
                    <a:pt x="1393499" y="10211"/>
                  </a:cubicBezTo>
                  <a:cubicBezTo>
                    <a:pt x="1400037" y="16749"/>
                    <a:pt x="1403710" y="25616"/>
                    <a:pt x="1403710" y="34862"/>
                  </a:cubicBezTo>
                  <a:lnTo>
                    <a:pt x="1403710" y="831063"/>
                  </a:lnTo>
                  <a:cubicBezTo>
                    <a:pt x="1403710" y="840309"/>
                    <a:pt x="1400037" y="849177"/>
                    <a:pt x="1393499" y="855715"/>
                  </a:cubicBezTo>
                  <a:cubicBezTo>
                    <a:pt x="1386961" y="862253"/>
                    <a:pt x="1378094" y="865926"/>
                    <a:pt x="1368848" y="865926"/>
                  </a:cubicBezTo>
                  <a:lnTo>
                    <a:pt x="34862" y="865926"/>
                  </a:lnTo>
                  <a:cubicBezTo>
                    <a:pt x="25616" y="865926"/>
                    <a:pt x="16749" y="862253"/>
                    <a:pt x="10211" y="855715"/>
                  </a:cubicBezTo>
                  <a:cubicBezTo>
                    <a:pt x="3673" y="849177"/>
                    <a:pt x="0" y="840309"/>
                    <a:pt x="0" y="831063"/>
                  </a:cubicBezTo>
                  <a:lnTo>
                    <a:pt x="0" y="34862"/>
                  </a:lnTo>
                  <a:cubicBezTo>
                    <a:pt x="0" y="25616"/>
                    <a:pt x="3673" y="16749"/>
                    <a:pt x="10211" y="10211"/>
                  </a:cubicBezTo>
                  <a:cubicBezTo>
                    <a:pt x="16749" y="3673"/>
                    <a:pt x="25616" y="0"/>
                    <a:pt x="34862" y="0"/>
                  </a:cubicBezTo>
                  <a:close/>
                </a:path>
              </a:pathLst>
            </a:custGeom>
            <a:solidFill>
              <a:srgbClr val="E6EDF5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03710" cy="913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5608" y="2698795"/>
            <a:ext cx="5329712" cy="939450"/>
            <a:chOff x="0" y="0"/>
            <a:chExt cx="1403710" cy="2474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03710" cy="247427"/>
            </a:xfrm>
            <a:custGeom>
              <a:avLst/>
              <a:gdLst/>
              <a:ahLst/>
              <a:cxnLst/>
              <a:rect l="l" t="t" r="r" b="b"/>
              <a:pathLst>
                <a:path w="1403710" h="247427">
                  <a:moveTo>
                    <a:pt x="74082" y="0"/>
                  </a:moveTo>
                  <a:lnTo>
                    <a:pt x="1329628" y="0"/>
                  </a:lnTo>
                  <a:cubicBezTo>
                    <a:pt x="1349275" y="0"/>
                    <a:pt x="1368119" y="7805"/>
                    <a:pt x="1382012" y="21698"/>
                  </a:cubicBezTo>
                  <a:cubicBezTo>
                    <a:pt x="1395905" y="35591"/>
                    <a:pt x="1403710" y="54435"/>
                    <a:pt x="1403710" y="74082"/>
                  </a:cubicBezTo>
                  <a:lnTo>
                    <a:pt x="1403710" y="173345"/>
                  </a:lnTo>
                  <a:cubicBezTo>
                    <a:pt x="1403710" y="192993"/>
                    <a:pt x="1395905" y="211836"/>
                    <a:pt x="1382012" y="225729"/>
                  </a:cubicBezTo>
                  <a:cubicBezTo>
                    <a:pt x="1368119" y="239622"/>
                    <a:pt x="1349275" y="247427"/>
                    <a:pt x="1329628" y="247427"/>
                  </a:cubicBezTo>
                  <a:lnTo>
                    <a:pt x="74082" y="247427"/>
                  </a:lnTo>
                  <a:cubicBezTo>
                    <a:pt x="33168" y="247427"/>
                    <a:pt x="0" y="214259"/>
                    <a:pt x="0" y="173345"/>
                  </a:cubicBezTo>
                  <a:lnTo>
                    <a:pt x="0" y="74082"/>
                  </a:lnTo>
                  <a:cubicBezTo>
                    <a:pt x="0" y="54435"/>
                    <a:pt x="7805" y="35591"/>
                    <a:pt x="21698" y="21698"/>
                  </a:cubicBezTo>
                  <a:cubicBezTo>
                    <a:pt x="35591" y="7805"/>
                    <a:pt x="54435" y="0"/>
                    <a:pt x="74082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403710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76052" y="2992430"/>
            <a:ext cx="5329712" cy="3287812"/>
            <a:chOff x="0" y="0"/>
            <a:chExt cx="1403710" cy="8659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03710" cy="865926"/>
            </a:xfrm>
            <a:custGeom>
              <a:avLst/>
              <a:gdLst/>
              <a:ahLst/>
              <a:cxnLst/>
              <a:rect l="l" t="t" r="r" b="b"/>
              <a:pathLst>
                <a:path w="1403710" h="865926">
                  <a:moveTo>
                    <a:pt x="34862" y="0"/>
                  </a:moveTo>
                  <a:lnTo>
                    <a:pt x="1368848" y="0"/>
                  </a:lnTo>
                  <a:cubicBezTo>
                    <a:pt x="1378094" y="0"/>
                    <a:pt x="1386961" y="3673"/>
                    <a:pt x="1393499" y="10211"/>
                  </a:cubicBezTo>
                  <a:cubicBezTo>
                    <a:pt x="1400037" y="16749"/>
                    <a:pt x="1403710" y="25616"/>
                    <a:pt x="1403710" y="34862"/>
                  </a:cubicBezTo>
                  <a:lnTo>
                    <a:pt x="1403710" y="831063"/>
                  </a:lnTo>
                  <a:cubicBezTo>
                    <a:pt x="1403710" y="840309"/>
                    <a:pt x="1400037" y="849177"/>
                    <a:pt x="1393499" y="855715"/>
                  </a:cubicBezTo>
                  <a:cubicBezTo>
                    <a:pt x="1386961" y="862253"/>
                    <a:pt x="1378094" y="865926"/>
                    <a:pt x="1368848" y="865926"/>
                  </a:cubicBezTo>
                  <a:lnTo>
                    <a:pt x="34862" y="865926"/>
                  </a:lnTo>
                  <a:cubicBezTo>
                    <a:pt x="25616" y="865926"/>
                    <a:pt x="16749" y="862253"/>
                    <a:pt x="10211" y="855715"/>
                  </a:cubicBezTo>
                  <a:cubicBezTo>
                    <a:pt x="3673" y="849177"/>
                    <a:pt x="0" y="840309"/>
                    <a:pt x="0" y="831063"/>
                  </a:cubicBezTo>
                  <a:lnTo>
                    <a:pt x="0" y="34862"/>
                  </a:lnTo>
                  <a:cubicBezTo>
                    <a:pt x="0" y="25616"/>
                    <a:pt x="3673" y="16749"/>
                    <a:pt x="10211" y="10211"/>
                  </a:cubicBezTo>
                  <a:cubicBezTo>
                    <a:pt x="16749" y="3673"/>
                    <a:pt x="25616" y="0"/>
                    <a:pt x="34862" y="0"/>
                  </a:cubicBezTo>
                  <a:close/>
                </a:path>
              </a:pathLst>
            </a:custGeom>
            <a:solidFill>
              <a:srgbClr val="E6EDF5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403710" cy="913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29588" y="2992430"/>
            <a:ext cx="5329712" cy="3287812"/>
            <a:chOff x="0" y="0"/>
            <a:chExt cx="1403710" cy="8659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3710" cy="865926"/>
            </a:xfrm>
            <a:custGeom>
              <a:avLst/>
              <a:gdLst/>
              <a:ahLst/>
              <a:cxnLst/>
              <a:rect l="l" t="t" r="r" b="b"/>
              <a:pathLst>
                <a:path w="1403710" h="865926">
                  <a:moveTo>
                    <a:pt x="34862" y="0"/>
                  </a:moveTo>
                  <a:lnTo>
                    <a:pt x="1368848" y="0"/>
                  </a:lnTo>
                  <a:cubicBezTo>
                    <a:pt x="1378094" y="0"/>
                    <a:pt x="1386961" y="3673"/>
                    <a:pt x="1393499" y="10211"/>
                  </a:cubicBezTo>
                  <a:cubicBezTo>
                    <a:pt x="1400037" y="16749"/>
                    <a:pt x="1403710" y="25616"/>
                    <a:pt x="1403710" y="34862"/>
                  </a:cubicBezTo>
                  <a:lnTo>
                    <a:pt x="1403710" y="831063"/>
                  </a:lnTo>
                  <a:cubicBezTo>
                    <a:pt x="1403710" y="840309"/>
                    <a:pt x="1400037" y="849177"/>
                    <a:pt x="1393499" y="855715"/>
                  </a:cubicBezTo>
                  <a:cubicBezTo>
                    <a:pt x="1386961" y="862253"/>
                    <a:pt x="1378094" y="865926"/>
                    <a:pt x="1368848" y="865926"/>
                  </a:cubicBezTo>
                  <a:lnTo>
                    <a:pt x="34862" y="865926"/>
                  </a:lnTo>
                  <a:cubicBezTo>
                    <a:pt x="25616" y="865926"/>
                    <a:pt x="16749" y="862253"/>
                    <a:pt x="10211" y="855715"/>
                  </a:cubicBezTo>
                  <a:cubicBezTo>
                    <a:pt x="3673" y="849177"/>
                    <a:pt x="0" y="840309"/>
                    <a:pt x="0" y="831063"/>
                  </a:cubicBezTo>
                  <a:lnTo>
                    <a:pt x="0" y="34862"/>
                  </a:lnTo>
                  <a:cubicBezTo>
                    <a:pt x="0" y="25616"/>
                    <a:pt x="3673" y="16749"/>
                    <a:pt x="10211" y="10211"/>
                  </a:cubicBezTo>
                  <a:cubicBezTo>
                    <a:pt x="16749" y="3673"/>
                    <a:pt x="25616" y="0"/>
                    <a:pt x="34862" y="0"/>
                  </a:cubicBezTo>
                  <a:close/>
                </a:path>
              </a:pathLst>
            </a:custGeom>
            <a:solidFill>
              <a:srgbClr val="E6EDF5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403710" cy="913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76052" y="2698795"/>
            <a:ext cx="5329712" cy="939450"/>
            <a:chOff x="0" y="0"/>
            <a:chExt cx="1403710" cy="2474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03710" cy="247427"/>
            </a:xfrm>
            <a:custGeom>
              <a:avLst/>
              <a:gdLst/>
              <a:ahLst/>
              <a:cxnLst/>
              <a:rect l="l" t="t" r="r" b="b"/>
              <a:pathLst>
                <a:path w="1403710" h="247427">
                  <a:moveTo>
                    <a:pt x="74082" y="0"/>
                  </a:moveTo>
                  <a:lnTo>
                    <a:pt x="1329628" y="0"/>
                  </a:lnTo>
                  <a:cubicBezTo>
                    <a:pt x="1349275" y="0"/>
                    <a:pt x="1368119" y="7805"/>
                    <a:pt x="1382012" y="21698"/>
                  </a:cubicBezTo>
                  <a:cubicBezTo>
                    <a:pt x="1395905" y="35591"/>
                    <a:pt x="1403710" y="54435"/>
                    <a:pt x="1403710" y="74082"/>
                  </a:cubicBezTo>
                  <a:lnTo>
                    <a:pt x="1403710" y="173345"/>
                  </a:lnTo>
                  <a:cubicBezTo>
                    <a:pt x="1403710" y="192993"/>
                    <a:pt x="1395905" y="211836"/>
                    <a:pt x="1382012" y="225729"/>
                  </a:cubicBezTo>
                  <a:cubicBezTo>
                    <a:pt x="1368119" y="239622"/>
                    <a:pt x="1349275" y="247427"/>
                    <a:pt x="1329628" y="247427"/>
                  </a:cubicBezTo>
                  <a:lnTo>
                    <a:pt x="74082" y="247427"/>
                  </a:lnTo>
                  <a:cubicBezTo>
                    <a:pt x="33168" y="247427"/>
                    <a:pt x="0" y="214259"/>
                    <a:pt x="0" y="173345"/>
                  </a:cubicBezTo>
                  <a:lnTo>
                    <a:pt x="0" y="74082"/>
                  </a:lnTo>
                  <a:cubicBezTo>
                    <a:pt x="0" y="54435"/>
                    <a:pt x="7805" y="35591"/>
                    <a:pt x="21698" y="21698"/>
                  </a:cubicBezTo>
                  <a:cubicBezTo>
                    <a:pt x="35591" y="7805"/>
                    <a:pt x="54435" y="0"/>
                    <a:pt x="74082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403710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26496" y="2698795"/>
            <a:ext cx="5329712" cy="939450"/>
            <a:chOff x="0" y="0"/>
            <a:chExt cx="1403710" cy="2474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03710" cy="247427"/>
            </a:xfrm>
            <a:custGeom>
              <a:avLst/>
              <a:gdLst/>
              <a:ahLst/>
              <a:cxnLst/>
              <a:rect l="l" t="t" r="r" b="b"/>
              <a:pathLst>
                <a:path w="1403710" h="247427">
                  <a:moveTo>
                    <a:pt x="74082" y="0"/>
                  </a:moveTo>
                  <a:lnTo>
                    <a:pt x="1329628" y="0"/>
                  </a:lnTo>
                  <a:cubicBezTo>
                    <a:pt x="1349275" y="0"/>
                    <a:pt x="1368119" y="7805"/>
                    <a:pt x="1382012" y="21698"/>
                  </a:cubicBezTo>
                  <a:cubicBezTo>
                    <a:pt x="1395905" y="35591"/>
                    <a:pt x="1403710" y="54435"/>
                    <a:pt x="1403710" y="74082"/>
                  </a:cubicBezTo>
                  <a:lnTo>
                    <a:pt x="1403710" y="173345"/>
                  </a:lnTo>
                  <a:cubicBezTo>
                    <a:pt x="1403710" y="192993"/>
                    <a:pt x="1395905" y="211836"/>
                    <a:pt x="1382012" y="225729"/>
                  </a:cubicBezTo>
                  <a:cubicBezTo>
                    <a:pt x="1368119" y="239622"/>
                    <a:pt x="1349275" y="247427"/>
                    <a:pt x="1329628" y="247427"/>
                  </a:cubicBezTo>
                  <a:lnTo>
                    <a:pt x="74082" y="247427"/>
                  </a:lnTo>
                  <a:cubicBezTo>
                    <a:pt x="33168" y="247427"/>
                    <a:pt x="0" y="214259"/>
                    <a:pt x="0" y="173345"/>
                  </a:cubicBezTo>
                  <a:lnTo>
                    <a:pt x="0" y="74082"/>
                  </a:lnTo>
                  <a:cubicBezTo>
                    <a:pt x="0" y="54435"/>
                    <a:pt x="7805" y="35591"/>
                    <a:pt x="21698" y="21698"/>
                  </a:cubicBezTo>
                  <a:cubicBezTo>
                    <a:pt x="35591" y="7805"/>
                    <a:pt x="54435" y="0"/>
                    <a:pt x="74082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403710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590675" y="5058723"/>
            <a:ext cx="4199577" cy="419957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0150" r="-1015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82543" y="2944805"/>
            <a:ext cx="4815841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GUVA-S12D</a:t>
            </a:r>
          </a:p>
        </p:txBody>
      </p:sp>
      <p:sp>
        <p:nvSpPr>
          <p:cNvPr id="23" name="Freeform 23"/>
          <p:cNvSpPr/>
          <p:nvPr/>
        </p:nvSpPr>
        <p:spPr>
          <a:xfrm rot="-1181175" flipH="1">
            <a:off x="-5692991" y="-2210576"/>
            <a:ext cx="10480186" cy="5963931"/>
          </a:xfrm>
          <a:custGeom>
            <a:avLst/>
            <a:gdLst/>
            <a:ahLst/>
            <a:cxnLst/>
            <a:rect l="l" t="t" r="r" b="b"/>
            <a:pathLst>
              <a:path w="10480186" h="5963931">
                <a:moveTo>
                  <a:pt x="10480186" y="0"/>
                </a:moveTo>
                <a:lnTo>
                  <a:pt x="0" y="0"/>
                </a:lnTo>
                <a:lnTo>
                  <a:pt x="0" y="5963931"/>
                </a:lnTo>
                <a:lnTo>
                  <a:pt x="10480186" y="5963931"/>
                </a:lnTo>
                <a:lnTo>
                  <a:pt x="1048018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grpSp>
        <p:nvGrpSpPr>
          <p:cNvPr id="24" name="Group 24"/>
          <p:cNvGrpSpPr/>
          <p:nvPr/>
        </p:nvGrpSpPr>
        <p:grpSpPr>
          <a:xfrm rot="-5400000">
            <a:off x="7041119" y="5058723"/>
            <a:ext cx="4199577" cy="419957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62" r="-62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491563" y="5058723"/>
            <a:ext cx="4199577" cy="419957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6666" r="-16666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358412" y="590415"/>
            <a:ext cx="10900888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799"/>
              </a:lnSpc>
              <a:spcBef>
                <a:spcPct val="0"/>
              </a:spcBef>
            </a:pPr>
            <a:r>
              <a:rPr lang="en-US" sz="5999" b="1">
                <a:solidFill>
                  <a:srgbClr val="24314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Felhasznált eszközök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75637" y="4022421"/>
            <a:ext cx="4429653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UV szenzor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76525" y="4022421"/>
            <a:ext cx="4429653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DFRobot Gravity Tipping Bucket Rainfall Sensor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509127" y="2933570"/>
            <a:ext cx="3269747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Talajnedvességmérő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673945" y="2944805"/>
            <a:ext cx="3834814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Csapadékmérő</a:t>
            </a:r>
          </a:p>
        </p:txBody>
      </p:sp>
      <p:sp>
        <p:nvSpPr>
          <p:cNvPr id="33" name="Freeform 33"/>
          <p:cNvSpPr/>
          <p:nvPr/>
        </p:nvSpPr>
        <p:spPr>
          <a:xfrm>
            <a:off x="3567173" y="195488"/>
            <a:ext cx="2791239" cy="2056679"/>
          </a:xfrm>
          <a:custGeom>
            <a:avLst/>
            <a:gdLst/>
            <a:ahLst/>
            <a:cxnLst/>
            <a:rect l="l" t="t" r="r" b="b"/>
            <a:pathLst>
              <a:path w="2791239" h="2056679">
                <a:moveTo>
                  <a:pt x="0" y="0"/>
                </a:moveTo>
                <a:lnTo>
                  <a:pt x="2791239" y="0"/>
                </a:lnTo>
                <a:lnTo>
                  <a:pt x="2791239" y="2056679"/>
                </a:lnTo>
                <a:lnTo>
                  <a:pt x="0" y="20566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2515" y="2992430"/>
            <a:ext cx="5329712" cy="3287812"/>
            <a:chOff x="0" y="0"/>
            <a:chExt cx="1403710" cy="8659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3710" cy="865926"/>
            </a:xfrm>
            <a:custGeom>
              <a:avLst/>
              <a:gdLst/>
              <a:ahLst/>
              <a:cxnLst/>
              <a:rect l="l" t="t" r="r" b="b"/>
              <a:pathLst>
                <a:path w="1403710" h="865926">
                  <a:moveTo>
                    <a:pt x="34862" y="0"/>
                  </a:moveTo>
                  <a:lnTo>
                    <a:pt x="1368848" y="0"/>
                  </a:lnTo>
                  <a:cubicBezTo>
                    <a:pt x="1378094" y="0"/>
                    <a:pt x="1386961" y="3673"/>
                    <a:pt x="1393499" y="10211"/>
                  </a:cubicBezTo>
                  <a:cubicBezTo>
                    <a:pt x="1400037" y="16749"/>
                    <a:pt x="1403710" y="25616"/>
                    <a:pt x="1403710" y="34862"/>
                  </a:cubicBezTo>
                  <a:lnTo>
                    <a:pt x="1403710" y="831063"/>
                  </a:lnTo>
                  <a:cubicBezTo>
                    <a:pt x="1403710" y="840309"/>
                    <a:pt x="1400037" y="849177"/>
                    <a:pt x="1393499" y="855715"/>
                  </a:cubicBezTo>
                  <a:cubicBezTo>
                    <a:pt x="1386961" y="862253"/>
                    <a:pt x="1378094" y="865926"/>
                    <a:pt x="1368848" y="865926"/>
                  </a:cubicBezTo>
                  <a:lnTo>
                    <a:pt x="34862" y="865926"/>
                  </a:lnTo>
                  <a:cubicBezTo>
                    <a:pt x="25616" y="865926"/>
                    <a:pt x="16749" y="862253"/>
                    <a:pt x="10211" y="855715"/>
                  </a:cubicBezTo>
                  <a:cubicBezTo>
                    <a:pt x="3673" y="849177"/>
                    <a:pt x="0" y="840309"/>
                    <a:pt x="0" y="831063"/>
                  </a:cubicBezTo>
                  <a:lnTo>
                    <a:pt x="0" y="34862"/>
                  </a:lnTo>
                  <a:cubicBezTo>
                    <a:pt x="0" y="25616"/>
                    <a:pt x="3673" y="16749"/>
                    <a:pt x="10211" y="10211"/>
                  </a:cubicBezTo>
                  <a:cubicBezTo>
                    <a:pt x="16749" y="3673"/>
                    <a:pt x="25616" y="0"/>
                    <a:pt x="34862" y="0"/>
                  </a:cubicBezTo>
                  <a:close/>
                </a:path>
              </a:pathLst>
            </a:custGeom>
            <a:solidFill>
              <a:srgbClr val="E6EDF5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03710" cy="913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5608" y="2698795"/>
            <a:ext cx="5329712" cy="939450"/>
            <a:chOff x="0" y="0"/>
            <a:chExt cx="1403710" cy="2474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03710" cy="247427"/>
            </a:xfrm>
            <a:custGeom>
              <a:avLst/>
              <a:gdLst/>
              <a:ahLst/>
              <a:cxnLst/>
              <a:rect l="l" t="t" r="r" b="b"/>
              <a:pathLst>
                <a:path w="1403710" h="247427">
                  <a:moveTo>
                    <a:pt x="74082" y="0"/>
                  </a:moveTo>
                  <a:lnTo>
                    <a:pt x="1329628" y="0"/>
                  </a:lnTo>
                  <a:cubicBezTo>
                    <a:pt x="1349275" y="0"/>
                    <a:pt x="1368119" y="7805"/>
                    <a:pt x="1382012" y="21698"/>
                  </a:cubicBezTo>
                  <a:cubicBezTo>
                    <a:pt x="1395905" y="35591"/>
                    <a:pt x="1403710" y="54435"/>
                    <a:pt x="1403710" y="74082"/>
                  </a:cubicBezTo>
                  <a:lnTo>
                    <a:pt x="1403710" y="173345"/>
                  </a:lnTo>
                  <a:cubicBezTo>
                    <a:pt x="1403710" y="192993"/>
                    <a:pt x="1395905" y="211836"/>
                    <a:pt x="1382012" y="225729"/>
                  </a:cubicBezTo>
                  <a:cubicBezTo>
                    <a:pt x="1368119" y="239622"/>
                    <a:pt x="1349275" y="247427"/>
                    <a:pt x="1329628" y="247427"/>
                  </a:cubicBezTo>
                  <a:lnTo>
                    <a:pt x="74082" y="247427"/>
                  </a:lnTo>
                  <a:cubicBezTo>
                    <a:pt x="33168" y="247427"/>
                    <a:pt x="0" y="214259"/>
                    <a:pt x="0" y="173345"/>
                  </a:cubicBezTo>
                  <a:lnTo>
                    <a:pt x="0" y="74082"/>
                  </a:lnTo>
                  <a:cubicBezTo>
                    <a:pt x="0" y="54435"/>
                    <a:pt x="7805" y="35591"/>
                    <a:pt x="21698" y="21698"/>
                  </a:cubicBezTo>
                  <a:cubicBezTo>
                    <a:pt x="35591" y="7805"/>
                    <a:pt x="54435" y="0"/>
                    <a:pt x="74082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403710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76052" y="2992430"/>
            <a:ext cx="5329712" cy="3287812"/>
            <a:chOff x="0" y="0"/>
            <a:chExt cx="1403710" cy="8659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03710" cy="865926"/>
            </a:xfrm>
            <a:custGeom>
              <a:avLst/>
              <a:gdLst/>
              <a:ahLst/>
              <a:cxnLst/>
              <a:rect l="l" t="t" r="r" b="b"/>
              <a:pathLst>
                <a:path w="1403710" h="865926">
                  <a:moveTo>
                    <a:pt x="34862" y="0"/>
                  </a:moveTo>
                  <a:lnTo>
                    <a:pt x="1368848" y="0"/>
                  </a:lnTo>
                  <a:cubicBezTo>
                    <a:pt x="1378094" y="0"/>
                    <a:pt x="1386961" y="3673"/>
                    <a:pt x="1393499" y="10211"/>
                  </a:cubicBezTo>
                  <a:cubicBezTo>
                    <a:pt x="1400037" y="16749"/>
                    <a:pt x="1403710" y="25616"/>
                    <a:pt x="1403710" y="34862"/>
                  </a:cubicBezTo>
                  <a:lnTo>
                    <a:pt x="1403710" y="831063"/>
                  </a:lnTo>
                  <a:cubicBezTo>
                    <a:pt x="1403710" y="840309"/>
                    <a:pt x="1400037" y="849177"/>
                    <a:pt x="1393499" y="855715"/>
                  </a:cubicBezTo>
                  <a:cubicBezTo>
                    <a:pt x="1386961" y="862253"/>
                    <a:pt x="1378094" y="865926"/>
                    <a:pt x="1368848" y="865926"/>
                  </a:cubicBezTo>
                  <a:lnTo>
                    <a:pt x="34862" y="865926"/>
                  </a:lnTo>
                  <a:cubicBezTo>
                    <a:pt x="25616" y="865926"/>
                    <a:pt x="16749" y="862253"/>
                    <a:pt x="10211" y="855715"/>
                  </a:cubicBezTo>
                  <a:cubicBezTo>
                    <a:pt x="3673" y="849177"/>
                    <a:pt x="0" y="840309"/>
                    <a:pt x="0" y="831063"/>
                  </a:cubicBezTo>
                  <a:lnTo>
                    <a:pt x="0" y="34862"/>
                  </a:lnTo>
                  <a:cubicBezTo>
                    <a:pt x="0" y="25616"/>
                    <a:pt x="3673" y="16749"/>
                    <a:pt x="10211" y="10211"/>
                  </a:cubicBezTo>
                  <a:cubicBezTo>
                    <a:pt x="16749" y="3673"/>
                    <a:pt x="25616" y="0"/>
                    <a:pt x="34862" y="0"/>
                  </a:cubicBezTo>
                  <a:close/>
                </a:path>
              </a:pathLst>
            </a:custGeom>
            <a:solidFill>
              <a:srgbClr val="E6EDF5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403710" cy="913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29588" y="2992430"/>
            <a:ext cx="5329712" cy="3287812"/>
            <a:chOff x="0" y="0"/>
            <a:chExt cx="1403710" cy="8659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3710" cy="865926"/>
            </a:xfrm>
            <a:custGeom>
              <a:avLst/>
              <a:gdLst/>
              <a:ahLst/>
              <a:cxnLst/>
              <a:rect l="l" t="t" r="r" b="b"/>
              <a:pathLst>
                <a:path w="1403710" h="865926">
                  <a:moveTo>
                    <a:pt x="34862" y="0"/>
                  </a:moveTo>
                  <a:lnTo>
                    <a:pt x="1368848" y="0"/>
                  </a:lnTo>
                  <a:cubicBezTo>
                    <a:pt x="1378094" y="0"/>
                    <a:pt x="1386961" y="3673"/>
                    <a:pt x="1393499" y="10211"/>
                  </a:cubicBezTo>
                  <a:cubicBezTo>
                    <a:pt x="1400037" y="16749"/>
                    <a:pt x="1403710" y="25616"/>
                    <a:pt x="1403710" y="34862"/>
                  </a:cubicBezTo>
                  <a:lnTo>
                    <a:pt x="1403710" y="831063"/>
                  </a:lnTo>
                  <a:cubicBezTo>
                    <a:pt x="1403710" y="840309"/>
                    <a:pt x="1400037" y="849177"/>
                    <a:pt x="1393499" y="855715"/>
                  </a:cubicBezTo>
                  <a:cubicBezTo>
                    <a:pt x="1386961" y="862253"/>
                    <a:pt x="1378094" y="865926"/>
                    <a:pt x="1368848" y="865926"/>
                  </a:cubicBezTo>
                  <a:lnTo>
                    <a:pt x="34862" y="865926"/>
                  </a:lnTo>
                  <a:cubicBezTo>
                    <a:pt x="25616" y="865926"/>
                    <a:pt x="16749" y="862253"/>
                    <a:pt x="10211" y="855715"/>
                  </a:cubicBezTo>
                  <a:cubicBezTo>
                    <a:pt x="3673" y="849177"/>
                    <a:pt x="0" y="840309"/>
                    <a:pt x="0" y="831063"/>
                  </a:cubicBezTo>
                  <a:lnTo>
                    <a:pt x="0" y="34862"/>
                  </a:lnTo>
                  <a:cubicBezTo>
                    <a:pt x="0" y="25616"/>
                    <a:pt x="3673" y="16749"/>
                    <a:pt x="10211" y="10211"/>
                  </a:cubicBezTo>
                  <a:cubicBezTo>
                    <a:pt x="16749" y="3673"/>
                    <a:pt x="25616" y="0"/>
                    <a:pt x="34862" y="0"/>
                  </a:cubicBezTo>
                  <a:close/>
                </a:path>
              </a:pathLst>
            </a:custGeom>
            <a:solidFill>
              <a:srgbClr val="E6EDF5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403710" cy="913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76052" y="2698795"/>
            <a:ext cx="5329712" cy="939450"/>
            <a:chOff x="0" y="0"/>
            <a:chExt cx="1403710" cy="2474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03710" cy="247427"/>
            </a:xfrm>
            <a:custGeom>
              <a:avLst/>
              <a:gdLst/>
              <a:ahLst/>
              <a:cxnLst/>
              <a:rect l="l" t="t" r="r" b="b"/>
              <a:pathLst>
                <a:path w="1403710" h="247427">
                  <a:moveTo>
                    <a:pt x="74082" y="0"/>
                  </a:moveTo>
                  <a:lnTo>
                    <a:pt x="1329628" y="0"/>
                  </a:lnTo>
                  <a:cubicBezTo>
                    <a:pt x="1349275" y="0"/>
                    <a:pt x="1368119" y="7805"/>
                    <a:pt x="1382012" y="21698"/>
                  </a:cubicBezTo>
                  <a:cubicBezTo>
                    <a:pt x="1395905" y="35591"/>
                    <a:pt x="1403710" y="54435"/>
                    <a:pt x="1403710" y="74082"/>
                  </a:cubicBezTo>
                  <a:lnTo>
                    <a:pt x="1403710" y="173345"/>
                  </a:lnTo>
                  <a:cubicBezTo>
                    <a:pt x="1403710" y="192993"/>
                    <a:pt x="1395905" y="211836"/>
                    <a:pt x="1382012" y="225729"/>
                  </a:cubicBezTo>
                  <a:cubicBezTo>
                    <a:pt x="1368119" y="239622"/>
                    <a:pt x="1349275" y="247427"/>
                    <a:pt x="1329628" y="247427"/>
                  </a:cubicBezTo>
                  <a:lnTo>
                    <a:pt x="74082" y="247427"/>
                  </a:lnTo>
                  <a:cubicBezTo>
                    <a:pt x="33168" y="247427"/>
                    <a:pt x="0" y="214259"/>
                    <a:pt x="0" y="173345"/>
                  </a:cubicBezTo>
                  <a:lnTo>
                    <a:pt x="0" y="74082"/>
                  </a:lnTo>
                  <a:cubicBezTo>
                    <a:pt x="0" y="54435"/>
                    <a:pt x="7805" y="35591"/>
                    <a:pt x="21698" y="21698"/>
                  </a:cubicBezTo>
                  <a:cubicBezTo>
                    <a:pt x="35591" y="7805"/>
                    <a:pt x="54435" y="0"/>
                    <a:pt x="74082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403710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26496" y="2698795"/>
            <a:ext cx="5329712" cy="939450"/>
            <a:chOff x="0" y="0"/>
            <a:chExt cx="1403710" cy="2474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03710" cy="247427"/>
            </a:xfrm>
            <a:custGeom>
              <a:avLst/>
              <a:gdLst/>
              <a:ahLst/>
              <a:cxnLst/>
              <a:rect l="l" t="t" r="r" b="b"/>
              <a:pathLst>
                <a:path w="1403710" h="247427">
                  <a:moveTo>
                    <a:pt x="74082" y="0"/>
                  </a:moveTo>
                  <a:lnTo>
                    <a:pt x="1329628" y="0"/>
                  </a:lnTo>
                  <a:cubicBezTo>
                    <a:pt x="1349275" y="0"/>
                    <a:pt x="1368119" y="7805"/>
                    <a:pt x="1382012" y="21698"/>
                  </a:cubicBezTo>
                  <a:cubicBezTo>
                    <a:pt x="1395905" y="35591"/>
                    <a:pt x="1403710" y="54435"/>
                    <a:pt x="1403710" y="74082"/>
                  </a:cubicBezTo>
                  <a:lnTo>
                    <a:pt x="1403710" y="173345"/>
                  </a:lnTo>
                  <a:cubicBezTo>
                    <a:pt x="1403710" y="192993"/>
                    <a:pt x="1395905" y="211836"/>
                    <a:pt x="1382012" y="225729"/>
                  </a:cubicBezTo>
                  <a:cubicBezTo>
                    <a:pt x="1368119" y="239622"/>
                    <a:pt x="1349275" y="247427"/>
                    <a:pt x="1329628" y="247427"/>
                  </a:cubicBezTo>
                  <a:lnTo>
                    <a:pt x="74082" y="247427"/>
                  </a:lnTo>
                  <a:cubicBezTo>
                    <a:pt x="33168" y="247427"/>
                    <a:pt x="0" y="214259"/>
                    <a:pt x="0" y="173345"/>
                  </a:cubicBezTo>
                  <a:lnTo>
                    <a:pt x="0" y="74082"/>
                  </a:lnTo>
                  <a:cubicBezTo>
                    <a:pt x="0" y="54435"/>
                    <a:pt x="7805" y="35591"/>
                    <a:pt x="21698" y="21698"/>
                  </a:cubicBezTo>
                  <a:cubicBezTo>
                    <a:pt x="35591" y="7805"/>
                    <a:pt x="54435" y="0"/>
                    <a:pt x="74082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403710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90675" y="5058723"/>
            <a:ext cx="4199577" cy="419957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16666" b="-16666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82543" y="2944805"/>
            <a:ext cx="4815841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SIMCom A7672E</a:t>
            </a:r>
          </a:p>
        </p:txBody>
      </p:sp>
      <p:sp>
        <p:nvSpPr>
          <p:cNvPr id="23" name="Freeform 23"/>
          <p:cNvSpPr/>
          <p:nvPr/>
        </p:nvSpPr>
        <p:spPr>
          <a:xfrm rot="-1181175" flipH="1">
            <a:off x="-5692991" y="-2210576"/>
            <a:ext cx="10480186" cy="5963931"/>
          </a:xfrm>
          <a:custGeom>
            <a:avLst/>
            <a:gdLst/>
            <a:ahLst/>
            <a:cxnLst/>
            <a:rect l="l" t="t" r="r" b="b"/>
            <a:pathLst>
              <a:path w="10480186" h="5963931">
                <a:moveTo>
                  <a:pt x="10480186" y="0"/>
                </a:moveTo>
                <a:lnTo>
                  <a:pt x="0" y="0"/>
                </a:lnTo>
                <a:lnTo>
                  <a:pt x="0" y="5963931"/>
                </a:lnTo>
                <a:lnTo>
                  <a:pt x="10480186" y="5963931"/>
                </a:lnTo>
                <a:lnTo>
                  <a:pt x="1048018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grpSp>
        <p:nvGrpSpPr>
          <p:cNvPr id="24" name="Group 24"/>
          <p:cNvGrpSpPr/>
          <p:nvPr/>
        </p:nvGrpSpPr>
        <p:grpSpPr>
          <a:xfrm>
            <a:off x="7041119" y="5058723"/>
            <a:ext cx="4199577" cy="419957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4829" r="-14829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491563" y="5058723"/>
            <a:ext cx="4199577" cy="419957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356" r="-2356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358412" y="590415"/>
            <a:ext cx="10900888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799"/>
              </a:lnSpc>
              <a:spcBef>
                <a:spcPct val="0"/>
              </a:spcBef>
            </a:pPr>
            <a:r>
              <a:rPr lang="en-US" sz="5999" b="1">
                <a:solidFill>
                  <a:srgbClr val="24314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Felhasznált eszközök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75637" y="4022421"/>
            <a:ext cx="4429653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4G SIM-modul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76525" y="4022421"/>
            <a:ext cx="4429653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Napelemes töltésvezérlő és egy 9Ah ólomsavas akkumulátor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509127" y="2933570"/>
            <a:ext cx="3269747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Fotovoltaikus cella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01767" y="2933570"/>
            <a:ext cx="4585355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Töltésvezérlő és akkumulátor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702613" y="4008847"/>
            <a:ext cx="4429653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50W-os napelem</a:t>
            </a:r>
          </a:p>
        </p:txBody>
      </p:sp>
      <p:sp>
        <p:nvSpPr>
          <p:cNvPr id="34" name="Freeform 34"/>
          <p:cNvSpPr/>
          <p:nvPr/>
        </p:nvSpPr>
        <p:spPr>
          <a:xfrm>
            <a:off x="3236928" y="373596"/>
            <a:ext cx="3729306" cy="1896574"/>
          </a:xfrm>
          <a:custGeom>
            <a:avLst/>
            <a:gdLst/>
            <a:ahLst/>
            <a:cxnLst/>
            <a:rect l="l" t="t" r="r" b="b"/>
            <a:pathLst>
              <a:path w="3729306" h="1896574">
                <a:moveTo>
                  <a:pt x="0" y="0"/>
                </a:moveTo>
                <a:lnTo>
                  <a:pt x="3729306" y="0"/>
                </a:lnTo>
                <a:lnTo>
                  <a:pt x="3729306" y="1896574"/>
                </a:lnTo>
                <a:lnTo>
                  <a:pt x="0" y="1896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1529" y="133496"/>
            <a:ext cx="10274220" cy="227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79"/>
              </a:lnSpc>
              <a:spcBef>
                <a:spcPct val="0"/>
              </a:spcBef>
            </a:pPr>
            <a:r>
              <a:rPr lang="en-US" sz="6599" b="1">
                <a:solidFill>
                  <a:srgbClr val="24314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Időjárás-mérő állomás megépítése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88072" y="3191934"/>
            <a:ext cx="17065472" cy="6680663"/>
            <a:chOff x="0" y="0"/>
            <a:chExt cx="4494610" cy="17595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94610" cy="1759516"/>
            </a:xfrm>
            <a:custGeom>
              <a:avLst/>
              <a:gdLst/>
              <a:ahLst/>
              <a:cxnLst/>
              <a:rect l="l" t="t" r="r" b="b"/>
              <a:pathLst>
                <a:path w="4494610" h="1759516">
                  <a:moveTo>
                    <a:pt x="10888" y="0"/>
                  </a:moveTo>
                  <a:lnTo>
                    <a:pt x="4483722" y="0"/>
                  </a:lnTo>
                  <a:cubicBezTo>
                    <a:pt x="4489735" y="0"/>
                    <a:pt x="4494610" y="4875"/>
                    <a:pt x="4494610" y="10888"/>
                  </a:cubicBezTo>
                  <a:lnTo>
                    <a:pt x="4494610" y="1748628"/>
                  </a:lnTo>
                  <a:cubicBezTo>
                    <a:pt x="4494610" y="1754641"/>
                    <a:pt x="4489735" y="1759516"/>
                    <a:pt x="4483722" y="1759516"/>
                  </a:cubicBezTo>
                  <a:lnTo>
                    <a:pt x="10888" y="1759516"/>
                  </a:lnTo>
                  <a:cubicBezTo>
                    <a:pt x="4875" y="1759516"/>
                    <a:pt x="0" y="1754641"/>
                    <a:pt x="0" y="1748628"/>
                  </a:cubicBezTo>
                  <a:lnTo>
                    <a:pt x="0" y="10888"/>
                  </a:lnTo>
                  <a:cubicBezTo>
                    <a:pt x="0" y="4875"/>
                    <a:pt x="4875" y="0"/>
                    <a:pt x="10888" y="0"/>
                  </a:cubicBezTo>
                  <a:close/>
                </a:path>
              </a:pathLst>
            </a:custGeom>
            <a:solidFill>
              <a:srgbClr val="E6EDF5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94610" cy="1807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13884" y="2722209"/>
            <a:ext cx="4669509" cy="939450"/>
            <a:chOff x="0" y="0"/>
            <a:chExt cx="1229830" cy="2474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29830" cy="247427"/>
            </a:xfrm>
            <a:custGeom>
              <a:avLst/>
              <a:gdLst/>
              <a:ahLst/>
              <a:cxnLst/>
              <a:rect l="l" t="t" r="r" b="b"/>
              <a:pathLst>
                <a:path w="1229830" h="247427">
                  <a:moveTo>
                    <a:pt x="84557" y="0"/>
                  </a:moveTo>
                  <a:lnTo>
                    <a:pt x="1145273" y="0"/>
                  </a:lnTo>
                  <a:cubicBezTo>
                    <a:pt x="1167699" y="0"/>
                    <a:pt x="1189206" y="8909"/>
                    <a:pt x="1205064" y="24766"/>
                  </a:cubicBezTo>
                  <a:cubicBezTo>
                    <a:pt x="1220921" y="40624"/>
                    <a:pt x="1229830" y="62131"/>
                    <a:pt x="1229830" y="84557"/>
                  </a:cubicBezTo>
                  <a:lnTo>
                    <a:pt x="1229830" y="162870"/>
                  </a:lnTo>
                  <a:cubicBezTo>
                    <a:pt x="1229830" y="209570"/>
                    <a:pt x="1191972" y="247427"/>
                    <a:pt x="1145273" y="247427"/>
                  </a:cubicBezTo>
                  <a:lnTo>
                    <a:pt x="84557" y="247427"/>
                  </a:lnTo>
                  <a:cubicBezTo>
                    <a:pt x="37857" y="247427"/>
                    <a:pt x="0" y="209570"/>
                    <a:pt x="0" y="162870"/>
                  </a:cubicBezTo>
                  <a:lnTo>
                    <a:pt x="0" y="84557"/>
                  </a:lnTo>
                  <a:cubicBezTo>
                    <a:pt x="0" y="62131"/>
                    <a:pt x="8909" y="40624"/>
                    <a:pt x="24766" y="24766"/>
                  </a:cubicBezTo>
                  <a:cubicBezTo>
                    <a:pt x="40624" y="8909"/>
                    <a:pt x="62131" y="0"/>
                    <a:pt x="84557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29830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455894" y="-2049126"/>
            <a:ext cx="9519347" cy="5417149"/>
          </a:xfrm>
          <a:custGeom>
            <a:avLst/>
            <a:gdLst/>
            <a:ahLst/>
            <a:cxnLst/>
            <a:rect l="l" t="t" r="r" b="b"/>
            <a:pathLst>
              <a:path w="9519347" h="5417149">
                <a:moveTo>
                  <a:pt x="0" y="0"/>
                </a:moveTo>
                <a:lnTo>
                  <a:pt x="9519346" y="0"/>
                </a:lnTo>
                <a:lnTo>
                  <a:pt x="9519346" y="5417149"/>
                </a:lnTo>
                <a:lnTo>
                  <a:pt x="0" y="5417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0" name="Freeform 10"/>
          <p:cNvSpPr/>
          <p:nvPr/>
        </p:nvSpPr>
        <p:spPr>
          <a:xfrm flipH="1">
            <a:off x="-2557923" y="-2049126"/>
            <a:ext cx="9519347" cy="5417149"/>
          </a:xfrm>
          <a:custGeom>
            <a:avLst/>
            <a:gdLst/>
            <a:ahLst/>
            <a:cxnLst/>
            <a:rect l="l" t="t" r="r" b="b"/>
            <a:pathLst>
              <a:path w="9519347" h="5417149">
                <a:moveTo>
                  <a:pt x="9519346" y="0"/>
                </a:moveTo>
                <a:lnTo>
                  <a:pt x="0" y="0"/>
                </a:lnTo>
                <a:lnTo>
                  <a:pt x="0" y="5417149"/>
                </a:lnTo>
                <a:lnTo>
                  <a:pt x="9519346" y="5417149"/>
                </a:lnTo>
                <a:lnTo>
                  <a:pt x="95193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1" name="Freeform 11"/>
          <p:cNvSpPr/>
          <p:nvPr/>
        </p:nvSpPr>
        <p:spPr>
          <a:xfrm>
            <a:off x="17016025" y="1095992"/>
            <a:ext cx="867380" cy="867380"/>
          </a:xfrm>
          <a:custGeom>
            <a:avLst/>
            <a:gdLst/>
            <a:ahLst/>
            <a:cxnLst/>
            <a:rect l="l" t="t" r="r" b="b"/>
            <a:pathLst>
              <a:path w="867380" h="867380">
                <a:moveTo>
                  <a:pt x="0" y="0"/>
                </a:moveTo>
                <a:lnTo>
                  <a:pt x="867381" y="0"/>
                </a:lnTo>
                <a:lnTo>
                  <a:pt x="867381" y="867380"/>
                </a:lnTo>
                <a:lnTo>
                  <a:pt x="0" y="867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2" name="Freeform 12"/>
          <p:cNvSpPr/>
          <p:nvPr/>
        </p:nvSpPr>
        <p:spPr>
          <a:xfrm>
            <a:off x="6992097" y="3829987"/>
            <a:ext cx="4313083" cy="5750777"/>
          </a:xfrm>
          <a:custGeom>
            <a:avLst/>
            <a:gdLst/>
            <a:ahLst/>
            <a:cxnLst/>
            <a:rect l="l" t="t" r="r" b="b"/>
            <a:pathLst>
              <a:path w="4313083" h="5750777">
                <a:moveTo>
                  <a:pt x="0" y="0"/>
                </a:moveTo>
                <a:lnTo>
                  <a:pt x="4313083" y="0"/>
                </a:lnTo>
                <a:lnTo>
                  <a:pt x="4313083" y="5750777"/>
                </a:lnTo>
                <a:lnTo>
                  <a:pt x="0" y="57507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3" name="Freeform 13"/>
          <p:cNvSpPr/>
          <p:nvPr/>
        </p:nvSpPr>
        <p:spPr>
          <a:xfrm>
            <a:off x="1180446" y="7169754"/>
            <a:ext cx="5347432" cy="2411010"/>
          </a:xfrm>
          <a:custGeom>
            <a:avLst/>
            <a:gdLst/>
            <a:ahLst/>
            <a:cxnLst/>
            <a:rect l="l" t="t" r="r" b="b"/>
            <a:pathLst>
              <a:path w="5347432" h="2411010">
                <a:moveTo>
                  <a:pt x="0" y="0"/>
                </a:moveTo>
                <a:lnTo>
                  <a:pt x="5347432" y="0"/>
                </a:lnTo>
                <a:lnTo>
                  <a:pt x="5347432" y="2411010"/>
                </a:lnTo>
                <a:lnTo>
                  <a:pt x="0" y="2411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6822" b="-39522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4" name="Freeform 14"/>
          <p:cNvSpPr/>
          <p:nvPr/>
        </p:nvSpPr>
        <p:spPr>
          <a:xfrm>
            <a:off x="1180446" y="3661659"/>
            <a:ext cx="2549928" cy="3399904"/>
          </a:xfrm>
          <a:custGeom>
            <a:avLst/>
            <a:gdLst/>
            <a:ahLst/>
            <a:cxnLst/>
            <a:rect l="l" t="t" r="r" b="b"/>
            <a:pathLst>
              <a:path w="2549928" h="3399904">
                <a:moveTo>
                  <a:pt x="0" y="0"/>
                </a:moveTo>
                <a:lnTo>
                  <a:pt x="2549927" y="0"/>
                </a:lnTo>
                <a:lnTo>
                  <a:pt x="2549927" y="3399903"/>
                </a:lnTo>
                <a:lnTo>
                  <a:pt x="0" y="33999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5" name="Freeform 15"/>
          <p:cNvSpPr/>
          <p:nvPr/>
        </p:nvSpPr>
        <p:spPr>
          <a:xfrm>
            <a:off x="3977950" y="3661659"/>
            <a:ext cx="2549928" cy="3399904"/>
          </a:xfrm>
          <a:custGeom>
            <a:avLst/>
            <a:gdLst/>
            <a:ahLst/>
            <a:cxnLst/>
            <a:rect l="l" t="t" r="r" b="b"/>
            <a:pathLst>
              <a:path w="2549928" h="3399904">
                <a:moveTo>
                  <a:pt x="0" y="0"/>
                </a:moveTo>
                <a:lnTo>
                  <a:pt x="2549928" y="0"/>
                </a:lnTo>
                <a:lnTo>
                  <a:pt x="2549928" y="3399903"/>
                </a:lnTo>
                <a:lnTo>
                  <a:pt x="0" y="33999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6" name="Freeform 16"/>
          <p:cNvSpPr/>
          <p:nvPr/>
        </p:nvSpPr>
        <p:spPr>
          <a:xfrm>
            <a:off x="12342175" y="3486399"/>
            <a:ext cx="4570774" cy="6094365"/>
          </a:xfrm>
          <a:custGeom>
            <a:avLst/>
            <a:gdLst/>
            <a:ahLst/>
            <a:cxnLst/>
            <a:rect l="l" t="t" r="r" b="b"/>
            <a:pathLst>
              <a:path w="4570774" h="6094365">
                <a:moveTo>
                  <a:pt x="0" y="0"/>
                </a:moveTo>
                <a:lnTo>
                  <a:pt x="4570774" y="0"/>
                </a:lnTo>
                <a:lnTo>
                  <a:pt x="4570774" y="6094365"/>
                </a:lnTo>
                <a:lnTo>
                  <a:pt x="0" y="6094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7" name="TextBox 17"/>
          <p:cNvSpPr txBox="1"/>
          <p:nvPr/>
        </p:nvSpPr>
        <p:spPr>
          <a:xfrm>
            <a:off x="7525970" y="2978770"/>
            <a:ext cx="3236061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Szenzorok rögzítése</a:t>
            </a:r>
          </a:p>
        </p:txBody>
      </p:sp>
      <p:sp>
        <p:nvSpPr>
          <p:cNvPr id="18" name="Freeform 18"/>
          <p:cNvSpPr/>
          <p:nvPr/>
        </p:nvSpPr>
        <p:spPr>
          <a:xfrm>
            <a:off x="466055" y="1483976"/>
            <a:ext cx="968880" cy="927900"/>
          </a:xfrm>
          <a:custGeom>
            <a:avLst/>
            <a:gdLst/>
            <a:ahLst/>
            <a:cxnLst/>
            <a:rect l="l" t="t" r="r" b="b"/>
            <a:pathLst>
              <a:path w="968880" h="927900">
                <a:moveTo>
                  <a:pt x="0" y="0"/>
                </a:moveTo>
                <a:lnTo>
                  <a:pt x="968880" y="0"/>
                </a:lnTo>
                <a:lnTo>
                  <a:pt x="968880" y="927900"/>
                </a:lnTo>
                <a:lnTo>
                  <a:pt x="0" y="927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1529" y="133496"/>
            <a:ext cx="10274220" cy="227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79"/>
              </a:lnSpc>
              <a:spcBef>
                <a:spcPct val="0"/>
              </a:spcBef>
            </a:pPr>
            <a:r>
              <a:rPr lang="en-US" sz="6599" b="1">
                <a:solidFill>
                  <a:srgbClr val="24314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Időjárás-mérő állomás megépítése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88072" y="3191934"/>
            <a:ext cx="17065472" cy="6680663"/>
            <a:chOff x="0" y="0"/>
            <a:chExt cx="4494610" cy="17595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94610" cy="1759516"/>
            </a:xfrm>
            <a:custGeom>
              <a:avLst/>
              <a:gdLst/>
              <a:ahLst/>
              <a:cxnLst/>
              <a:rect l="l" t="t" r="r" b="b"/>
              <a:pathLst>
                <a:path w="4494610" h="1759516">
                  <a:moveTo>
                    <a:pt x="10888" y="0"/>
                  </a:moveTo>
                  <a:lnTo>
                    <a:pt x="4483722" y="0"/>
                  </a:lnTo>
                  <a:cubicBezTo>
                    <a:pt x="4489735" y="0"/>
                    <a:pt x="4494610" y="4875"/>
                    <a:pt x="4494610" y="10888"/>
                  </a:cubicBezTo>
                  <a:lnTo>
                    <a:pt x="4494610" y="1748628"/>
                  </a:lnTo>
                  <a:cubicBezTo>
                    <a:pt x="4494610" y="1754641"/>
                    <a:pt x="4489735" y="1759516"/>
                    <a:pt x="4483722" y="1759516"/>
                  </a:cubicBezTo>
                  <a:lnTo>
                    <a:pt x="10888" y="1759516"/>
                  </a:lnTo>
                  <a:cubicBezTo>
                    <a:pt x="4875" y="1759516"/>
                    <a:pt x="0" y="1754641"/>
                    <a:pt x="0" y="1748628"/>
                  </a:cubicBezTo>
                  <a:lnTo>
                    <a:pt x="0" y="10888"/>
                  </a:lnTo>
                  <a:cubicBezTo>
                    <a:pt x="0" y="4875"/>
                    <a:pt x="4875" y="0"/>
                    <a:pt x="10888" y="0"/>
                  </a:cubicBezTo>
                  <a:close/>
                </a:path>
              </a:pathLst>
            </a:custGeom>
            <a:solidFill>
              <a:srgbClr val="E6EDF5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94610" cy="1807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13884" y="2722209"/>
            <a:ext cx="4669509" cy="939450"/>
            <a:chOff x="0" y="0"/>
            <a:chExt cx="1229830" cy="2474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29830" cy="247427"/>
            </a:xfrm>
            <a:custGeom>
              <a:avLst/>
              <a:gdLst/>
              <a:ahLst/>
              <a:cxnLst/>
              <a:rect l="l" t="t" r="r" b="b"/>
              <a:pathLst>
                <a:path w="1229830" h="247427">
                  <a:moveTo>
                    <a:pt x="84557" y="0"/>
                  </a:moveTo>
                  <a:lnTo>
                    <a:pt x="1145273" y="0"/>
                  </a:lnTo>
                  <a:cubicBezTo>
                    <a:pt x="1167699" y="0"/>
                    <a:pt x="1189206" y="8909"/>
                    <a:pt x="1205064" y="24766"/>
                  </a:cubicBezTo>
                  <a:cubicBezTo>
                    <a:pt x="1220921" y="40624"/>
                    <a:pt x="1229830" y="62131"/>
                    <a:pt x="1229830" y="84557"/>
                  </a:cubicBezTo>
                  <a:lnTo>
                    <a:pt x="1229830" y="162870"/>
                  </a:lnTo>
                  <a:cubicBezTo>
                    <a:pt x="1229830" y="209570"/>
                    <a:pt x="1191972" y="247427"/>
                    <a:pt x="1145273" y="247427"/>
                  </a:cubicBezTo>
                  <a:lnTo>
                    <a:pt x="84557" y="247427"/>
                  </a:lnTo>
                  <a:cubicBezTo>
                    <a:pt x="37857" y="247427"/>
                    <a:pt x="0" y="209570"/>
                    <a:pt x="0" y="162870"/>
                  </a:cubicBezTo>
                  <a:lnTo>
                    <a:pt x="0" y="84557"/>
                  </a:lnTo>
                  <a:cubicBezTo>
                    <a:pt x="0" y="62131"/>
                    <a:pt x="8909" y="40624"/>
                    <a:pt x="24766" y="24766"/>
                  </a:cubicBezTo>
                  <a:cubicBezTo>
                    <a:pt x="40624" y="8909"/>
                    <a:pt x="62131" y="0"/>
                    <a:pt x="84557" y="0"/>
                  </a:cubicBezTo>
                  <a:close/>
                </a:path>
              </a:pathLst>
            </a:custGeom>
            <a:solidFill>
              <a:srgbClr val="29613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29830" cy="29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455894" y="-2049126"/>
            <a:ext cx="9519347" cy="5417149"/>
          </a:xfrm>
          <a:custGeom>
            <a:avLst/>
            <a:gdLst/>
            <a:ahLst/>
            <a:cxnLst/>
            <a:rect l="l" t="t" r="r" b="b"/>
            <a:pathLst>
              <a:path w="9519347" h="5417149">
                <a:moveTo>
                  <a:pt x="0" y="0"/>
                </a:moveTo>
                <a:lnTo>
                  <a:pt x="9519346" y="0"/>
                </a:lnTo>
                <a:lnTo>
                  <a:pt x="9519346" y="5417149"/>
                </a:lnTo>
                <a:lnTo>
                  <a:pt x="0" y="5417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0" name="Freeform 10"/>
          <p:cNvSpPr/>
          <p:nvPr/>
        </p:nvSpPr>
        <p:spPr>
          <a:xfrm flipH="1">
            <a:off x="-2557923" y="-2049126"/>
            <a:ext cx="9519347" cy="5417149"/>
          </a:xfrm>
          <a:custGeom>
            <a:avLst/>
            <a:gdLst/>
            <a:ahLst/>
            <a:cxnLst/>
            <a:rect l="l" t="t" r="r" b="b"/>
            <a:pathLst>
              <a:path w="9519347" h="5417149">
                <a:moveTo>
                  <a:pt x="9519346" y="0"/>
                </a:moveTo>
                <a:lnTo>
                  <a:pt x="0" y="0"/>
                </a:lnTo>
                <a:lnTo>
                  <a:pt x="0" y="5417149"/>
                </a:lnTo>
                <a:lnTo>
                  <a:pt x="9519346" y="5417149"/>
                </a:lnTo>
                <a:lnTo>
                  <a:pt x="95193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1" name="Freeform 11"/>
          <p:cNvSpPr/>
          <p:nvPr/>
        </p:nvSpPr>
        <p:spPr>
          <a:xfrm>
            <a:off x="313065" y="1095992"/>
            <a:ext cx="867380" cy="867380"/>
          </a:xfrm>
          <a:custGeom>
            <a:avLst/>
            <a:gdLst/>
            <a:ahLst/>
            <a:cxnLst/>
            <a:rect l="l" t="t" r="r" b="b"/>
            <a:pathLst>
              <a:path w="867380" h="867380">
                <a:moveTo>
                  <a:pt x="0" y="0"/>
                </a:moveTo>
                <a:lnTo>
                  <a:pt x="867381" y="0"/>
                </a:lnTo>
                <a:lnTo>
                  <a:pt x="867381" y="867380"/>
                </a:lnTo>
                <a:lnTo>
                  <a:pt x="0" y="867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2" name="Freeform 12"/>
          <p:cNvSpPr/>
          <p:nvPr/>
        </p:nvSpPr>
        <p:spPr>
          <a:xfrm>
            <a:off x="746755" y="3837037"/>
            <a:ext cx="7855344" cy="5891508"/>
          </a:xfrm>
          <a:custGeom>
            <a:avLst/>
            <a:gdLst/>
            <a:ahLst/>
            <a:cxnLst/>
            <a:rect l="l" t="t" r="r" b="b"/>
            <a:pathLst>
              <a:path w="7855344" h="5891508">
                <a:moveTo>
                  <a:pt x="0" y="0"/>
                </a:moveTo>
                <a:lnTo>
                  <a:pt x="7855345" y="0"/>
                </a:lnTo>
                <a:lnTo>
                  <a:pt x="7855345" y="5891508"/>
                </a:lnTo>
                <a:lnTo>
                  <a:pt x="0" y="58915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3" name="Freeform 13"/>
          <p:cNvSpPr/>
          <p:nvPr/>
        </p:nvSpPr>
        <p:spPr>
          <a:xfrm>
            <a:off x="13473225" y="4275849"/>
            <a:ext cx="3883722" cy="5178296"/>
          </a:xfrm>
          <a:custGeom>
            <a:avLst/>
            <a:gdLst/>
            <a:ahLst/>
            <a:cxnLst/>
            <a:rect l="l" t="t" r="r" b="b"/>
            <a:pathLst>
              <a:path w="3883722" h="5178296">
                <a:moveTo>
                  <a:pt x="0" y="0"/>
                </a:moveTo>
                <a:lnTo>
                  <a:pt x="3883722" y="0"/>
                </a:lnTo>
                <a:lnTo>
                  <a:pt x="3883722" y="5178296"/>
                </a:lnTo>
                <a:lnTo>
                  <a:pt x="0" y="51782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4" name="Freeform 14"/>
          <p:cNvSpPr/>
          <p:nvPr/>
        </p:nvSpPr>
        <p:spPr>
          <a:xfrm>
            <a:off x="8789502" y="3837037"/>
            <a:ext cx="4418631" cy="5891508"/>
          </a:xfrm>
          <a:custGeom>
            <a:avLst/>
            <a:gdLst/>
            <a:ahLst/>
            <a:cxnLst/>
            <a:rect l="l" t="t" r="r" b="b"/>
            <a:pathLst>
              <a:path w="4418631" h="5891508">
                <a:moveTo>
                  <a:pt x="0" y="0"/>
                </a:moveTo>
                <a:lnTo>
                  <a:pt x="4418631" y="0"/>
                </a:lnTo>
                <a:lnTo>
                  <a:pt x="4418631" y="5891508"/>
                </a:lnTo>
                <a:lnTo>
                  <a:pt x="0" y="58915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5" name="TextBox 15"/>
          <p:cNvSpPr txBox="1"/>
          <p:nvPr/>
        </p:nvSpPr>
        <p:spPr>
          <a:xfrm>
            <a:off x="7525970" y="2978770"/>
            <a:ext cx="3236061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Vezérlés bekötése</a:t>
            </a:r>
          </a:p>
        </p:txBody>
      </p:sp>
      <p:sp>
        <p:nvSpPr>
          <p:cNvPr id="16" name="Freeform 16"/>
          <p:cNvSpPr/>
          <p:nvPr/>
        </p:nvSpPr>
        <p:spPr>
          <a:xfrm>
            <a:off x="17114673" y="1367936"/>
            <a:ext cx="681182" cy="932164"/>
          </a:xfrm>
          <a:custGeom>
            <a:avLst/>
            <a:gdLst/>
            <a:ahLst/>
            <a:cxnLst/>
            <a:rect l="l" t="t" r="r" b="b"/>
            <a:pathLst>
              <a:path w="681182" h="932164">
                <a:moveTo>
                  <a:pt x="0" y="0"/>
                </a:moveTo>
                <a:lnTo>
                  <a:pt x="681182" y="0"/>
                </a:lnTo>
                <a:lnTo>
                  <a:pt x="681182" y="932164"/>
                </a:lnTo>
                <a:lnTo>
                  <a:pt x="0" y="9321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548</Words>
  <Application>Microsoft Office PowerPoint</Application>
  <PresentationFormat>Egyéni</PresentationFormat>
  <Paragraphs>99</Paragraphs>
  <Slides>19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8" baseType="lpstr">
      <vt:lpstr>Akzidenz-Grotesk Bold</vt:lpstr>
      <vt:lpstr>Arial</vt:lpstr>
      <vt:lpstr>Inter Semi-Bold</vt:lpstr>
      <vt:lpstr>Calibri</vt:lpstr>
      <vt:lpstr>Inter Bold</vt:lpstr>
      <vt:lpstr>Montaser Arabic Heavy</vt:lpstr>
      <vt:lpstr>Akzidenz-Grotesk Heavy</vt:lpstr>
      <vt:lpstr>Inter Ultra-Bold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Shift</dc:title>
  <cp:lastModifiedBy>Tamás Csiba</cp:lastModifiedBy>
  <cp:revision>12</cp:revision>
  <dcterms:created xsi:type="dcterms:W3CDTF">2006-08-16T00:00:00Z</dcterms:created>
  <dcterms:modified xsi:type="dcterms:W3CDTF">2025-05-18T20:41:02Z</dcterms:modified>
  <dc:identifier>DAGijIuR5Mw</dc:identifier>
</cp:coreProperties>
</file>